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</p:sldMasterIdLst>
  <p:notesMasterIdLst>
    <p:notesMasterId r:id="rId32"/>
  </p:notesMasterIdLst>
  <p:sldIdLst>
    <p:sldId id="461" r:id="rId3"/>
    <p:sldId id="462" r:id="rId4"/>
    <p:sldId id="464" r:id="rId5"/>
    <p:sldId id="465" r:id="rId6"/>
    <p:sldId id="256" r:id="rId7"/>
    <p:sldId id="257" r:id="rId8"/>
    <p:sldId id="258" r:id="rId9"/>
    <p:sldId id="260" r:id="rId10"/>
    <p:sldId id="336" r:id="rId11"/>
    <p:sldId id="281" r:id="rId12"/>
    <p:sldId id="403" r:id="rId13"/>
    <p:sldId id="282" r:id="rId14"/>
    <p:sldId id="283" r:id="rId15"/>
    <p:sldId id="284" r:id="rId16"/>
    <p:sldId id="285" r:id="rId17"/>
    <p:sldId id="286" r:id="rId18"/>
    <p:sldId id="263" r:id="rId19"/>
    <p:sldId id="287" r:id="rId20"/>
    <p:sldId id="288" r:id="rId21"/>
    <p:sldId id="289" r:id="rId22"/>
    <p:sldId id="291" r:id="rId23"/>
    <p:sldId id="303" r:id="rId24"/>
    <p:sldId id="304" r:id="rId25"/>
    <p:sldId id="405" r:id="rId26"/>
    <p:sldId id="406" r:id="rId27"/>
    <p:sldId id="407" r:id="rId28"/>
    <p:sldId id="408" r:id="rId29"/>
    <p:sldId id="467" r:id="rId30"/>
    <p:sldId id="28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8">
          <p15:clr>
            <a:srgbClr val="A4A3A4"/>
          </p15:clr>
        </p15:guide>
        <p15:guide id="2" pos="37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0" autoAdjust="0"/>
    <p:restoredTop sz="69519" autoAdjust="0"/>
  </p:normalViewPr>
  <p:slideViewPr>
    <p:cSldViewPr snapToGrid="0" showGuides="1">
      <p:cViewPr varScale="1">
        <p:scale>
          <a:sx n="80" d="100"/>
          <a:sy n="80" d="100"/>
        </p:scale>
        <p:origin x="1968" y="90"/>
      </p:cViewPr>
      <p:guideLst>
        <p:guide orient="horz" pos="1998"/>
        <p:guide pos="37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0295A-D548-463D-A0FB-7869A4CA0027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F0AFC-48CF-49C0-954B-6A141C32AE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34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30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11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4D4D4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F0AFC-48CF-49C0-954B-6A141C32AE0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2B6578-AAF6-4D63-A545-F6C311EB50A4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CCA8F1-65B7-4168-9E5A-D348FEC2C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ww.515ppt.com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95" y="6356350"/>
            <a:ext cx="2845245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251" y="6356350"/>
            <a:ext cx="3859816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378" y="6356350"/>
            <a:ext cx="2845245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0" y="463101"/>
            <a:ext cx="142875" cy="416822"/>
          </a:xfrm>
          <a:prstGeom prst="roundRect">
            <a:avLst>
              <a:gd name="adj" fmla="val 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3817473" cy="41682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6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jpeg"/><Relationship Id="rId5" Type="http://schemas.openxmlformats.org/officeDocument/2006/relationships/tags" Target="../tags/tag5.xml"/><Relationship Id="rId10" Type="http://schemas.openxmlformats.org/officeDocument/2006/relationships/image" Target="../media/image4.jpe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H_SubTitle_1"/>
          <p:cNvSpPr/>
          <p:nvPr>
            <p:custDataLst>
              <p:tags r:id="rId2"/>
            </p:custDataLst>
          </p:nvPr>
        </p:nvSpPr>
        <p:spPr bwMode="auto">
          <a:xfrm>
            <a:off x="-24522" y="3635136"/>
            <a:ext cx="12215888" cy="116201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MH_Picture_3"/>
          <p:cNvSpPr/>
          <p:nvPr>
            <p:custDataLst>
              <p:tags r:id="rId3"/>
            </p:custDataLst>
          </p:nvPr>
        </p:nvSpPr>
        <p:spPr bwMode="auto">
          <a:xfrm>
            <a:off x="2423751" y="3501008"/>
            <a:ext cx="3223014" cy="2442455"/>
          </a:xfrm>
          <a:custGeom>
            <a:avLst/>
            <a:gdLst>
              <a:gd name="connsiteX0" fmla="*/ 840634 w 2775917"/>
              <a:gd name="connsiteY0" fmla="*/ 0 h 1855838"/>
              <a:gd name="connsiteX1" fmla="*/ 2775917 w 2775917"/>
              <a:gd name="connsiteY1" fmla="*/ 0 h 1855838"/>
              <a:gd name="connsiteX2" fmla="*/ 1935283 w 2775917"/>
              <a:gd name="connsiteY2" fmla="*/ 1855838 h 1855838"/>
              <a:gd name="connsiteX3" fmla="*/ 0 w 2775917"/>
              <a:gd name="connsiteY3" fmla="*/ 1855838 h 185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5917" h="1855838">
                <a:moveTo>
                  <a:pt x="840634" y="0"/>
                </a:moveTo>
                <a:lnTo>
                  <a:pt x="2775917" y="0"/>
                </a:lnTo>
                <a:lnTo>
                  <a:pt x="1935283" y="1855838"/>
                </a:lnTo>
                <a:lnTo>
                  <a:pt x="0" y="1855838"/>
                </a:lnTo>
                <a:close/>
              </a:path>
            </a:pathLst>
          </a:custGeom>
          <a:blipFill dpi="0" rotWithShape="1">
            <a:blip r:embed="rId9"/>
            <a:stretch>
              <a:fillRect/>
            </a:stretch>
          </a:blip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MH_Picture_4"/>
          <p:cNvSpPr/>
          <p:nvPr>
            <p:custDataLst>
              <p:tags r:id="rId4"/>
            </p:custDataLst>
          </p:nvPr>
        </p:nvSpPr>
        <p:spPr bwMode="auto">
          <a:xfrm>
            <a:off x="6096159" y="671698"/>
            <a:ext cx="2993067" cy="2677816"/>
          </a:xfrm>
          <a:custGeom>
            <a:avLst/>
            <a:gdLst>
              <a:gd name="connsiteX0" fmla="*/ 1135830 w 2725677"/>
              <a:gd name="connsiteY0" fmla="*/ 0 h 2505554"/>
              <a:gd name="connsiteX1" fmla="*/ 2725677 w 2725677"/>
              <a:gd name="connsiteY1" fmla="*/ 0 h 2505554"/>
              <a:gd name="connsiteX2" fmla="*/ 1592436 w 2725677"/>
              <a:gd name="connsiteY2" fmla="*/ 2501818 h 2505554"/>
              <a:gd name="connsiteX3" fmla="*/ 0 w 2725677"/>
              <a:gd name="connsiteY3" fmla="*/ 2505554 h 2505554"/>
              <a:gd name="connsiteX4" fmla="*/ 1102525 w 2725677"/>
              <a:gd name="connsiteY4" fmla="*/ 71547 h 250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677" h="2505554">
                <a:moveTo>
                  <a:pt x="1135830" y="0"/>
                </a:moveTo>
                <a:lnTo>
                  <a:pt x="2725677" y="0"/>
                </a:lnTo>
                <a:lnTo>
                  <a:pt x="1592436" y="2501818"/>
                </a:lnTo>
                <a:lnTo>
                  <a:pt x="0" y="2505554"/>
                </a:lnTo>
                <a:lnTo>
                  <a:pt x="1102525" y="71547"/>
                </a:lnTo>
                <a:close/>
              </a:path>
            </a:pathLst>
          </a:custGeom>
          <a:blipFill dpi="0" rotWithShape="1">
            <a:blip r:embed="rId10"/>
            <a:stretch>
              <a:fillRect/>
            </a:stretch>
          </a:blip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MH_Picture_2"/>
          <p:cNvSpPr/>
          <p:nvPr>
            <p:custDataLst>
              <p:tags r:id="rId5"/>
            </p:custDataLst>
          </p:nvPr>
        </p:nvSpPr>
        <p:spPr bwMode="auto">
          <a:xfrm>
            <a:off x="3431863" y="1366389"/>
            <a:ext cx="3240359" cy="1983125"/>
          </a:xfrm>
          <a:custGeom>
            <a:avLst/>
            <a:gdLst>
              <a:gd name="connsiteX0" fmla="*/ 716577 w 2651860"/>
              <a:gd name="connsiteY0" fmla="*/ 0 h 1575439"/>
              <a:gd name="connsiteX1" fmla="*/ 2651860 w 2651860"/>
              <a:gd name="connsiteY1" fmla="*/ 0 h 1575439"/>
              <a:gd name="connsiteX2" fmla="*/ 1935283 w 2651860"/>
              <a:gd name="connsiteY2" fmla="*/ 1575439 h 1575439"/>
              <a:gd name="connsiteX3" fmla="*/ 0 w 2651860"/>
              <a:gd name="connsiteY3" fmla="*/ 1575439 h 157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860" h="1575439">
                <a:moveTo>
                  <a:pt x="716577" y="0"/>
                </a:moveTo>
                <a:lnTo>
                  <a:pt x="2651860" y="0"/>
                </a:lnTo>
                <a:lnTo>
                  <a:pt x="1935283" y="1575439"/>
                </a:lnTo>
                <a:lnTo>
                  <a:pt x="0" y="1575439"/>
                </a:lnTo>
                <a:close/>
              </a:path>
            </a:pathLst>
          </a:custGeom>
          <a:blipFill dpi="0" rotWithShape="1">
            <a:blip r:embed="rId11"/>
            <a:stretch>
              <a:fillRect/>
            </a:stretch>
          </a:blip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MH_Picture_1"/>
          <p:cNvSpPr/>
          <p:nvPr>
            <p:custDataLst>
              <p:tags r:id="rId6"/>
            </p:custDataLst>
          </p:nvPr>
        </p:nvSpPr>
        <p:spPr bwMode="auto">
          <a:xfrm>
            <a:off x="1438885" y="260648"/>
            <a:ext cx="3167270" cy="3051361"/>
          </a:xfrm>
          <a:custGeom>
            <a:avLst/>
            <a:gdLst>
              <a:gd name="connsiteX0" fmla="*/ 1135830 w 2725677"/>
              <a:gd name="connsiteY0" fmla="*/ 0 h 2505554"/>
              <a:gd name="connsiteX1" fmla="*/ 2725677 w 2725677"/>
              <a:gd name="connsiteY1" fmla="*/ 0 h 2505554"/>
              <a:gd name="connsiteX2" fmla="*/ 1592436 w 2725677"/>
              <a:gd name="connsiteY2" fmla="*/ 2501818 h 2505554"/>
              <a:gd name="connsiteX3" fmla="*/ 0 w 2725677"/>
              <a:gd name="connsiteY3" fmla="*/ 2505554 h 2505554"/>
              <a:gd name="connsiteX4" fmla="*/ 1102525 w 2725677"/>
              <a:gd name="connsiteY4" fmla="*/ 71547 h 250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677" h="2505554">
                <a:moveTo>
                  <a:pt x="1135830" y="0"/>
                </a:moveTo>
                <a:lnTo>
                  <a:pt x="2725677" y="0"/>
                </a:lnTo>
                <a:lnTo>
                  <a:pt x="1592436" y="2501818"/>
                </a:lnTo>
                <a:lnTo>
                  <a:pt x="0" y="2505554"/>
                </a:lnTo>
                <a:lnTo>
                  <a:pt x="1102525" y="71547"/>
                </a:lnTo>
                <a:close/>
              </a:path>
            </a:pathLst>
          </a:custGeom>
          <a:blipFill dpi="0" rotWithShape="1">
            <a:blip r:embed="rId12"/>
            <a:stretch>
              <a:fillRect/>
            </a:stretch>
          </a:blip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文本框 3"/>
          <p:cNvSpPr txBox="1"/>
          <p:nvPr/>
        </p:nvSpPr>
        <p:spPr>
          <a:xfrm>
            <a:off x="5952143" y="3785257"/>
            <a:ext cx="5343189" cy="8604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5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盛源行简介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5815862" y="5085184"/>
            <a:ext cx="51125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3"/>
          <p:cNvSpPr txBox="1"/>
          <p:nvPr/>
        </p:nvSpPr>
        <p:spPr>
          <a:xfrm>
            <a:off x="5815862" y="5198008"/>
            <a:ext cx="5338350" cy="3524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立足广西   面向东盟   自强不息   厚德载物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5815862" y="5580152"/>
            <a:ext cx="51125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68" y="260350"/>
            <a:ext cx="2315210" cy="377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2800" b="1" dirty="0"/>
              <a:t>什么是</a:t>
            </a:r>
            <a:r>
              <a:rPr lang="en-US" altLang="zh-CN" sz="2800" b="1" dirty="0" err="1"/>
              <a:t>Springboot</a:t>
            </a:r>
            <a:r>
              <a:rPr lang="zh-CN" altLang="en-US" sz="2800" b="1" dirty="0"/>
              <a:t>？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10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914400" y="1906083"/>
            <a:ext cx="10631606" cy="35257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Helvetica Light (正文)"/>
              </a:rPr>
              <a:t>    </a:t>
            </a:r>
            <a:r>
              <a:rPr lang="en-US" altLang="zh-CN" sz="2000" dirty="0" err="1">
                <a:latin typeface="Helvetica Light (正文)"/>
              </a:rPr>
              <a:t>SpringBoot</a:t>
            </a:r>
            <a:r>
              <a:rPr lang="zh-CN" altLang="en-US" sz="2000" dirty="0">
                <a:latin typeface="Helvetica Light (正文)"/>
              </a:rPr>
              <a:t>是一个框架，一种全新的编程规范，他的产生简化了框架的使用，所谓简化是指简化了</a:t>
            </a:r>
            <a:r>
              <a:rPr lang="en-US" altLang="zh-CN" sz="2000" dirty="0">
                <a:latin typeface="Helvetica Light (正文)"/>
              </a:rPr>
              <a:t>Spring</a:t>
            </a:r>
            <a:r>
              <a:rPr lang="zh-CN" altLang="en-US" sz="2000" dirty="0">
                <a:latin typeface="Helvetica Light (正文)"/>
              </a:rPr>
              <a:t>众多框架中所需的大量且繁琐的配置文件，所以</a:t>
            </a:r>
            <a:r>
              <a:rPr lang="en-US" altLang="zh-CN" sz="2000" dirty="0" err="1">
                <a:latin typeface="Helvetica Light (正文)"/>
              </a:rPr>
              <a:t>SpringBoot</a:t>
            </a:r>
            <a:r>
              <a:rPr lang="zh-CN" altLang="en-US" sz="2000" dirty="0">
                <a:latin typeface="Helvetica Light (正文)"/>
              </a:rPr>
              <a:t>是一个服务于框架的框架，服务范围是简化配置文件。</a:t>
            </a:r>
            <a:endParaRPr lang="en-US" altLang="zh-CN" sz="2000" dirty="0">
              <a:latin typeface="Helvetica Light (正文)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Helvetica Light (正文)"/>
              </a:rPr>
              <a:t>SpringBoot</a:t>
            </a:r>
            <a:r>
              <a:rPr lang="zh-CN" altLang="en-US" sz="2000" dirty="0">
                <a:latin typeface="Helvetica Light (正文)"/>
              </a:rPr>
              <a:t>框架中还有两个非常重要的策略：</a:t>
            </a:r>
            <a:r>
              <a:rPr lang="zh-CN" altLang="en-US" sz="2000" dirty="0">
                <a:solidFill>
                  <a:srgbClr val="FF0000"/>
                </a:solidFill>
                <a:latin typeface="Helvetica Light (正文)"/>
              </a:rPr>
              <a:t>开箱即用</a:t>
            </a:r>
            <a:r>
              <a:rPr lang="zh-CN" altLang="en-US" sz="2000" dirty="0">
                <a:latin typeface="Helvetica Light (正文)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Helvetica Light (正文)"/>
              </a:rPr>
              <a:t>约定优于配置</a:t>
            </a:r>
            <a:r>
              <a:rPr lang="zh-CN" altLang="en-US" sz="2000" dirty="0">
                <a:latin typeface="Helvetica Light (正文)"/>
              </a:rPr>
              <a:t>。</a:t>
            </a:r>
            <a:endParaRPr lang="en-US" altLang="zh-CN" sz="2000" dirty="0">
              <a:latin typeface="Helvetica Light (正文)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Helvetica Light (正文)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Helvetica Light (正文)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Helvetica Light (正文)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2095" y="462915"/>
            <a:ext cx="5151120" cy="416560"/>
          </a:xfrm>
        </p:spPr>
        <p:txBody>
          <a:bodyPr/>
          <a:lstStyle/>
          <a:p>
            <a:r>
              <a:rPr lang="zh-CN" altLang="en-US" sz="2800" b="1">
                <a:sym typeface="+mn-ea"/>
              </a:rPr>
              <a:t>什么是开箱即用和约定优于配置？</a:t>
            </a:r>
            <a:endParaRPr lang="zh-CN" altLang="en-US" sz="2800" b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t>11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914400" y="1753870"/>
            <a:ext cx="10631805" cy="40963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Helvetica Light (正文)"/>
              </a:rPr>
              <a:t>    </a:t>
            </a:r>
            <a:r>
              <a:rPr sz="2000">
                <a:latin typeface="Helvetica Light (正文)"/>
              </a:rPr>
              <a:t>开箱即用，是指在开发过程中，通过在MAVEN项目的pom文件中添加相关依赖包，然后使用对应注解来代替繁琐的XML配置文件以管理对象的生命周期。这个特点使得开发人员摆脱了复杂的配置工作以及依赖的管理工作，更加专注于业务逻辑。</a:t>
            </a:r>
          </a:p>
          <a:p>
            <a:pPr>
              <a:lnSpc>
                <a:spcPct val="150000"/>
              </a:lnSpc>
            </a:pPr>
            <a:endParaRPr sz="2000">
              <a:latin typeface="Helvetica Light (正文)"/>
            </a:endParaRPr>
          </a:p>
          <a:p>
            <a:pPr>
              <a:lnSpc>
                <a:spcPct val="150000"/>
              </a:lnSpc>
            </a:pPr>
            <a:r>
              <a:rPr sz="2000">
                <a:latin typeface="Helvetica Light (正文)"/>
              </a:rPr>
              <a:t>约定优于配置，是一种由SpringBoot本身来配置目标结构，由开发者在结构中添加信息的软件设计范式。这一特点虽降低了部分灵活性，增加了BUG定位的复杂性，但减少了开发人员需要做出决定的数量，同时减少了大量的XML配置，并且可以将代码编译、测试和打包等工作自动化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Helvetica Light (正文)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2800" b="1" dirty="0"/>
              <a:t>为什么使用</a:t>
            </a:r>
            <a:r>
              <a:rPr lang="en-US" altLang="zh-CN" sz="2800" b="1" dirty="0" err="1"/>
              <a:t>Springboot</a:t>
            </a:r>
            <a:r>
              <a:rPr lang="zh-CN" altLang="en-US" sz="2800" b="1" dirty="0"/>
              <a:t>？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12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982639" y="1496651"/>
            <a:ext cx="9863720" cy="36625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Helvetica Light (正文)"/>
              </a:rPr>
              <a:t>1</a:t>
            </a:r>
            <a:r>
              <a:rPr lang="zh-CN" altLang="en-US" sz="2000" dirty="0">
                <a:latin typeface="Helvetica Light (正文)"/>
              </a:rPr>
              <a:t>、</a:t>
            </a:r>
            <a:r>
              <a:rPr lang="en-US" altLang="zh-CN" sz="2000" dirty="0">
                <a:latin typeface="Helvetica Light (正文)"/>
              </a:rPr>
              <a:t> Spring Boot</a:t>
            </a:r>
            <a:r>
              <a:rPr lang="zh-CN" altLang="en-US" sz="2000" dirty="0">
                <a:latin typeface="Helvetica Light (正文)"/>
              </a:rPr>
              <a:t>是为简化</a:t>
            </a:r>
            <a:r>
              <a:rPr lang="en-US" altLang="zh-CN" sz="2000" dirty="0">
                <a:latin typeface="Helvetica Light (正文)"/>
              </a:rPr>
              <a:t>Spring</a:t>
            </a:r>
            <a:r>
              <a:rPr lang="zh-CN" altLang="en-US" sz="2000" dirty="0">
                <a:latin typeface="Helvetica Light (正文)"/>
              </a:rPr>
              <a:t>项目配置而生，使用它使得</a:t>
            </a:r>
            <a:r>
              <a:rPr lang="en-US" altLang="zh-CN" sz="2000" dirty="0">
                <a:latin typeface="Helvetica Light (正文)"/>
              </a:rPr>
              <a:t>jar</a:t>
            </a:r>
            <a:r>
              <a:rPr lang="zh-CN" altLang="en-US" sz="2000" dirty="0">
                <a:latin typeface="Helvetica Light (正文)"/>
              </a:rPr>
              <a:t>依赖管理以及应用编译和部署更为简单，针对很多</a:t>
            </a:r>
            <a:r>
              <a:rPr lang="en-US" altLang="zh-CN" sz="2000" dirty="0">
                <a:latin typeface="Helvetica Light (正文)"/>
              </a:rPr>
              <a:t>Spring</a:t>
            </a:r>
            <a:r>
              <a:rPr lang="zh-CN" altLang="en-US" sz="2000" dirty="0">
                <a:latin typeface="Helvetica Light (正文)"/>
              </a:rPr>
              <a:t>应用程序常见的应用功能，</a:t>
            </a:r>
            <a:r>
              <a:rPr lang="en-US" altLang="zh-CN" sz="2000" dirty="0">
                <a:latin typeface="Helvetica Light (正文)"/>
              </a:rPr>
              <a:t>Spring Boot</a:t>
            </a:r>
            <a:r>
              <a:rPr lang="zh-CN" altLang="en-US" sz="2000" dirty="0">
                <a:latin typeface="Helvetica Light (正文)"/>
              </a:rPr>
              <a:t>能自动提供相关配置</a:t>
            </a:r>
            <a:endParaRPr lang="en-US" altLang="zh-CN" sz="2000" dirty="0">
              <a:latin typeface="Helvetica Light (正文)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Helvetica Light (正文)"/>
              </a:rPr>
              <a:t>2</a:t>
            </a:r>
            <a:r>
              <a:rPr lang="zh-CN" altLang="en-US" sz="2000" dirty="0">
                <a:latin typeface="Helvetica Light (正文)"/>
              </a:rPr>
              <a:t>、使用</a:t>
            </a:r>
            <a:r>
              <a:rPr lang="en-US" altLang="zh-CN" sz="2000" dirty="0">
                <a:latin typeface="Helvetica Light (正文)"/>
              </a:rPr>
              <a:t>Spring Boot</a:t>
            </a:r>
            <a:r>
              <a:rPr lang="zh-CN" altLang="en-US" sz="2000" dirty="0">
                <a:latin typeface="Helvetica Light (正文)"/>
              </a:rPr>
              <a:t>，只需</a:t>
            </a:r>
            <a:r>
              <a:rPr lang="en-US" altLang="zh-CN" sz="2000" dirty="0">
                <a:latin typeface="Helvetica Light (正文)"/>
              </a:rPr>
              <a:t>20</a:t>
            </a:r>
            <a:r>
              <a:rPr lang="zh-CN" altLang="en-US" sz="2000" dirty="0">
                <a:latin typeface="Helvetica Light (正文)"/>
              </a:rPr>
              <a:t>行左右的代码即可生成一个基本的</a:t>
            </a:r>
            <a:r>
              <a:rPr lang="en-US" altLang="zh-CN" sz="2000" dirty="0">
                <a:latin typeface="Helvetica Light (正文)"/>
              </a:rPr>
              <a:t>Spring Web</a:t>
            </a:r>
            <a:r>
              <a:rPr lang="zh-CN" altLang="en-US" sz="2000" dirty="0">
                <a:latin typeface="Helvetica Light (正文)"/>
              </a:rPr>
              <a:t>应用，并且内置了</a:t>
            </a:r>
            <a:r>
              <a:rPr lang="en-US" altLang="zh-CN" sz="2000" dirty="0">
                <a:latin typeface="Helvetica Light (正文)"/>
              </a:rPr>
              <a:t>tomcat</a:t>
            </a:r>
            <a:r>
              <a:rPr lang="zh-CN" altLang="en-US" sz="2000" dirty="0">
                <a:latin typeface="Helvetica Light (正文)"/>
              </a:rPr>
              <a:t>，构建的</a:t>
            </a:r>
            <a:r>
              <a:rPr lang="en-US" altLang="zh-CN" sz="2000" dirty="0">
                <a:latin typeface="Helvetica Light (正文)"/>
              </a:rPr>
              <a:t>Jar</a:t>
            </a:r>
            <a:r>
              <a:rPr lang="zh-CN" altLang="en-US" sz="2000" dirty="0">
                <a:latin typeface="Helvetica Light (正文)"/>
              </a:rPr>
              <a:t>包通过</a:t>
            </a:r>
            <a:r>
              <a:rPr lang="en-US" altLang="zh-CN" sz="2000" dirty="0">
                <a:latin typeface="Helvetica Light (正文)"/>
              </a:rPr>
              <a:t>java -jar</a:t>
            </a:r>
            <a:r>
              <a:rPr lang="zh-CN" altLang="en-US" sz="2000" dirty="0">
                <a:latin typeface="Helvetica Light (正文)"/>
              </a:rPr>
              <a:t>就可以直接运行，无须外部的</a:t>
            </a:r>
            <a:r>
              <a:rPr lang="en-US" altLang="zh-CN" sz="2000" dirty="0" err="1">
                <a:latin typeface="Helvetica Light (正文)"/>
              </a:rPr>
              <a:t>servlet</a:t>
            </a:r>
            <a:r>
              <a:rPr lang="zh-CN" altLang="en-US" sz="2000" dirty="0">
                <a:latin typeface="Helvetica Light (正文)"/>
              </a:rPr>
              <a:t>容器</a:t>
            </a:r>
            <a:endParaRPr lang="en-US" altLang="zh-CN" sz="2000" dirty="0">
              <a:latin typeface="Helvetica Light (正文)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Helvetica Light (正文)"/>
              </a:rPr>
              <a:t>3</a:t>
            </a:r>
            <a:r>
              <a:rPr lang="zh-CN" altLang="en-US" sz="2000" dirty="0">
                <a:latin typeface="Helvetica Light (正文)"/>
              </a:rPr>
              <a:t>、可以结合</a:t>
            </a:r>
            <a:r>
              <a:rPr lang="en-US" altLang="zh-CN" sz="2000" dirty="0">
                <a:latin typeface="Helvetica Light (正文)"/>
              </a:rPr>
              <a:t>Spring Boot</a:t>
            </a:r>
            <a:r>
              <a:rPr lang="zh-CN" altLang="en-US" sz="2000" dirty="0">
                <a:latin typeface="Helvetica Light (正文)"/>
              </a:rPr>
              <a:t>与</a:t>
            </a:r>
            <a:r>
              <a:rPr lang="en-US" altLang="zh-CN" sz="2000" dirty="0">
                <a:latin typeface="Helvetica Light (正文)"/>
              </a:rPr>
              <a:t>Spring Cloud</a:t>
            </a:r>
            <a:r>
              <a:rPr lang="zh-CN" altLang="en-US" sz="2000" dirty="0">
                <a:latin typeface="Helvetica Light (正文)"/>
              </a:rPr>
              <a:t>和</a:t>
            </a:r>
            <a:r>
              <a:rPr lang="en-US" altLang="zh-CN" sz="2000" dirty="0">
                <a:latin typeface="Helvetica Light (正文)"/>
              </a:rPr>
              <a:t>Docker</a:t>
            </a:r>
            <a:r>
              <a:rPr lang="zh-CN" altLang="en-US" sz="2000" dirty="0">
                <a:latin typeface="Helvetica Light (正文)"/>
              </a:rPr>
              <a:t>技术来构建微服务并部署到云端</a:t>
            </a:r>
            <a:endParaRPr lang="en-US" altLang="zh-CN" sz="2000" dirty="0">
              <a:latin typeface="Helvetica Light (正文)"/>
            </a:endParaRPr>
          </a:p>
          <a:p>
            <a:r>
              <a:rPr lang="en-US" altLang="zh-CN" sz="2000" dirty="0">
                <a:latin typeface="Helvetica Light (正文)"/>
              </a:rPr>
              <a:t>4</a:t>
            </a:r>
            <a:r>
              <a:rPr lang="zh-CN" altLang="en-US" sz="2000" dirty="0">
                <a:latin typeface="Helvetica Light (正文)"/>
              </a:rPr>
              <a:t>、简化 </a:t>
            </a:r>
            <a:r>
              <a:rPr lang="en-US" altLang="zh-CN" sz="2000" dirty="0">
                <a:latin typeface="Helvetica Light (正文)"/>
              </a:rPr>
              <a:t>Maven </a:t>
            </a:r>
            <a:r>
              <a:rPr lang="zh-CN" altLang="en-US" sz="2000" dirty="0">
                <a:latin typeface="Helvetica Light (正文)"/>
              </a:rPr>
              <a:t>配置，开箱即用，没有代码生成，也无需 </a:t>
            </a:r>
            <a:r>
              <a:rPr lang="en-US" altLang="zh-CN" sz="2000" dirty="0">
                <a:latin typeface="Helvetica Light (正文)"/>
              </a:rPr>
              <a:t>XML </a:t>
            </a:r>
            <a:r>
              <a:rPr lang="zh-CN" altLang="en-US" sz="2000" dirty="0">
                <a:latin typeface="Helvetica Light (正文)"/>
              </a:rPr>
              <a:t>配置，无配置集成</a:t>
            </a:r>
          </a:p>
          <a:p>
            <a:endParaRPr lang="zh-CN" altLang="en-US" sz="2000" dirty="0">
              <a:latin typeface="Helvetica Light (正文)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Helvetica Light (正文)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有哪些特性？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13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740579" y="1569493"/>
            <a:ext cx="10229222" cy="48995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</a:t>
            </a:r>
            <a:r>
              <a:rPr lang="zh-CN" altLang="en-US" sz="2000" dirty="0"/>
              <a:t>、无需手动管理依赖</a:t>
            </a:r>
            <a:r>
              <a:rPr lang="en-US" altLang="zh-CN" sz="2000" dirty="0"/>
              <a:t>jar</a:t>
            </a:r>
            <a:r>
              <a:rPr lang="zh-CN" altLang="en-US" sz="2000" dirty="0"/>
              <a:t>包的版本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r>
              <a:rPr lang="en-US" altLang="zh-CN" sz="2000" dirty="0">
                <a:latin typeface="Helvetica Light (正文)"/>
              </a:rPr>
              <a:t>Spring-boot-*</a:t>
            </a:r>
            <a:r>
              <a:rPr lang="zh-CN" altLang="en-US" sz="2000" dirty="0">
                <a:latin typeface="Helvetica Light (正文)"/>
              </a:rPr>
              <a:t>的</a:t>
            </a:r>
            <a:r>
              <a:rPr lang="en-US" altLang="zh-CN" sz="2000" dirty="0">
                <a:latin typeface="Helvetica Light (正文)"/>
              </a:rPr>
              <a:t>jar</a:t>
            </a:r>
            <a:r>
              <a:rPr lang="zh-CN" altLang="en-US" sz="2000" dirty="0">
                <a:latin typeface="Helvetica Light (正文)"/>
              </a:rPr>
              <a:t>包已对一些功能性</a:t>
            </a:r>
            <a:r>
              <a:rPr lang="en-US" altLang="zh-CN" sz="2000" dirty="0">
                <a:latin typeface="Helvetica Light (正文)"/>
              </a:rPr>
              <a:t>jar</a:t>
            </a:r>
            <a:r>
              <a:rPr lang="zh-CN" altLang="en-US" sz="2000" dirty="0">
                <a:latin typeface="Helvetica Light (正文)"/>
              </a:rPr>
              <a:t>包进行了集成，示例如下：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latin typeface="Helvetica Light (正文)"/>
              </a:rPr>
              <a:t>		· spring-boot-starter	</a:t>
            </a:r>
            <a:r>
              <a:rPr lang="zh-CN" altLang="en-US" sz="2000" dirty="0">
                <a:latin typeface="Helvetica Light (正文)"/>
              </a:rPr>
              <a:t>核心</a:t>
            </a:r>
            <a:r>
              <a:rPr lang="en-US" altLang="zh-CN" sz="2000" dirty="0">
                <a:latin typeface="Helvetica Light (正文)"/>
              </a:rPr>
              <a:t>Spring Boot starter</a:t>
            </a:r>
            <a:r>
              <a:rPr lang="zh-CN" altLang="en-US" sz="2000" dirty="0">
                <a:latin typeface="Helvetica Light (正文)"/>
              </a:rPr>
              <a:t>，包括自动配置支持，日志和</a:t>
            </a:r>
            <a:r>
              <a:rPr lang="en-US" altLang="zh-CN" sz="2000" dirty="0">
                <a:latin typeface="Helvetica Light (正文)"/>
              </a:rPr>
              <a:t>YAML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latin typeface="Helvetica Light (正文)"/>
              </a:rPr>
              <a:t>		· spring-boot-starter-web	</a:t>
            </a:r>
            <a:r>
              <a:rPr lang="zh-CN" altLang="en-US" sz="2000" dirty="0">
                <a:latin typeface="Helvetica Light (正文)"/>
              </a:rPr>
              <a:t>对全栈</a:t>
            </a:r>
            <a:r>
              <a:rPr lang="en-US" altLang="zh-CN" sz="2000" dirty="0">
                <a:latin typeface="Helvetica Light (正文)"/>
              </a:rPr>
              <a:t>web</a:t>
            </a:r>
            <a:r>
              <a:rPr lang="zh-CN" altLang="en-US" sz="2000" dirty="0">
                <a:latin typeface="Helvetica Light (正文)"/>
              </a:rPr>
              <a:t>开发的支持，包括</a:t>
            </a:r>
            <a:r>
              <a:rPr lang="en-US" altLang="zh-CN" sz="2000" dirty="0">
                <a:latin typeface="Helvetica Light (正文)"/>
              </a:rPr>
              <a:t>Tomcat</a:t>
            </a:r>
            <a:r>
              <a:rPr lang="zh-CN" altLang="en-US" sz="2000" dirty="0">
                <a:latin typeface="Helvetica Light (正文)"/>
              </a:rPr>
              <a:t>和 </a:t>
            </a:r>
            <a:r>
              <a:rPr lang="en-US" altLang="zh-CN" sz="2000" dirty="0">
                <a:latin typeface="Helvetica Light (正文)"/>
              </a:rPr>
              <a:t>spring-</a:t>
            </a:r>
            <a:r>
              <a:rPr lang="en-US" altLang="zh-CN" sz="2000" dirty="0" err="1">
                <a:latin typeface="Helvetica Light (正文)"/>
              </a:rPr>
              <a:t>webmvc</a:t>
            </a:r>
            <a:endParaRPr lang="en-US" altLang="zh-CN" sz="2000" dirty="0">
              <a:latin typeface="Helvetica Light (正文)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latin typeface="Helvetica Light (正文)"/>
              </a:rPr>
              <a:t>		· spring-boot-starter-</a:t>
            </a:r>
            <a:r>
              <a:rPr lang="en-US" altLang="zh-CN" sz="2000" dirty="0" err="1">
                <a:latin typeface="Helvetica Light (正文)"/>
              </a:rPr>
              <a:t>jdbc</a:t>
            </a:r>
            <a:r>
              <a:rPr lang="en-US" altLang="zh-CN" sz="2000" dirty="0">
                <a:latin typeface="Helvetica Light (正文)"/>
              </a:rPr>
              <a:t>	</a:t>
            </a:r>
            <a:r>
              <a:rPr lang="zh-CN" altLang="en-US" sz="2000" dirty="0">
                <a:latin typeface="Helvetica Light (正文)"/>
              </a:rPr>
              <a:t>对</a:t>
            </a:r>
            <a:r>
              <a:rPr lang="en-US" altLang="zh-CN" sz="2000" dirty="0">
                <a:latin typeface="Helvetica Light (正文)"/>
              </a:rPr>
              <a:t>JDBC</a:t>
            </a:r>
            <a:r>
              <a:rPr lang="zh-CN" altLang="en-US" sz="2000" dirty="0">
                <a:latin typeface="Helvetica Light (正文)"/>
              </a:rPr>
              <a:t>数据库的支持</a:t>
            </a:r>
            <a:endParaRPr lang="en-US" altLang="zh-CN" sz="2000" dirty="0">
              <a:latin typeface="Helvetica Light (正文)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latin typeface="Helvetica Light (正文)"/>
              </a:rPr>
              <a:t>		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有哪些特性？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14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890704" y="1512622"/>
            <a:ext cx="10229222" cy="51747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2</a:t>
            </a:r>
            <a:r>
              <a:rPr lang="zh-CN" altLang="en-US" sz="2000" dirty="0"/>
              <a:t>、独立运行的</a:t>
            </a:r>
            <a:r>
              <a:rPr lang="en-US" altLang="zh-CN" sz="2000" dirty="0"/>
              <a:t>Spring</a:t>
            </a:r>
            <a:r>
              <a:rPr lang="zh-CN" altLang="en-US" sz="2000" dirty="0"/>
              <a:t>项目</a:t>
            </a:r>
          </a:p>
          <a:p>
            <a:r>
              <a:rPr lang="en-US" altLang="zh-CN" sz="2000" dirty="0"/>
              <a:t>Spring Boot</a:t>
            </a:r>
            <a:r>
              <a:rPr lang="zh-CN" altLang="en-US" sz="2000" dirty="0"/>
              <a:t>默认将应用打包成一个可执行的</a:t>
            </a:r>
            <a:r>
              <a:rPr lang="en-US" altLang="zh-CN" sz="2000" dirty="0"/>
              <a:t>jar</a:t>
            </a:r>
            <a:r>
              <a:rPr lang="zh-CN" altLang="en-US" sz="2000" dirty="0"/>
              <a:t>包文件，构建成功后使用</a:t>
            </a:r>
            <a:r>
              <a:rPr lang="en-US" altLang="zh-CN" sz="2000" dirty="0"/>
              <a:t>java -jar</a:t>
            </a:r>
            <a:r>
              <a:rPr lang="zh-CN" altLang="en-US" sz="2000" dirty="0"/>
              <a:t>命令即可运行应用。或者在应用项目的主程序中运行</a:t>
            </a:r>
            <a:r>
              <a:rPr lang="en-US" altLang="zh-CN" sz="2000" dirty="0"/>
              <a:t>main</a:t>
            </a:r>
            <a:r>
              <a:rPr lang="zh-CN" altLang="en-US" sz="2000" dirty="0"/>
              <a:t>函数即可，不需要依赖</a:t>
            </a:r>
            <a:r>
              <a:rPr lang="en-US" altLang="zh-CN" sz="2000" dirty="0"/>
              <a:t>tomcat</a:t>
            </a:r>
            <a:r>
              <a:rPr lang="zh-CN" altLang="en-US" sz="2000" dirty="0"/>
              <a:t>、</a:t>
            </a:r>
            <a:r>
              <a:rPr lang="en-US" altLang="zh-CN" sz="2000" dirty="0"/>
              <a:t>jetty</a:t>
            </a:r>
            <a:r>
              <a:rPr lang="zh-CN" altLang="en-US" sz="2000" dirty="0"/>
              <a:t>等外部的应用服务器。</a:t>
            </a:r>
            <a:endParaRPr lang="en-US" altLang="zh-CN" sz="2000" dirty="0"/>
          </a:p>
          <a:p>
            <a:r>
              <a:rPr lang="zh-CN" altLang="en-US" sz="2000" dirty="0"/>
              <a:t>其中内置的</a:t>
            </a:r>
            <a:r>
              <a:rPr lang="en-US" altLang="zh-CN" sz="2000" dirty="0"/>
              <a:t>servlet</a:t>
            </a:r>
            <a:r>
              <a:rPr lang="zh-CN" altLang="en-US" sz="2000" dirty="0"/>
              <a:t> </a:t>
            </a:r>
            <a:r>
              <a:rPr lang="en-US" altLang="zh-CN" sz="2000" dirty="0"/>
              <a:t>Container: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此外，你仍然可以部署</a:t>
            </a:r>
            <a:r>
              <a:rPr lang="en-US" altLang="zh-CN" sz="2000" dirty="0"/>
              <a:t>Spring Boot</a:t>
            </a:r>
            <a:r>
              <a:rPr lang="zh-CN" altLang="en-US" sz="2000" dirty="0"/>
              <a:t>项目到任何兼容</a:t>
            </a:r>
            <a:r>
              <a:rPr lang="en-US" altLang="zh-CN" sz="2000" dirty="0"/>
              <a:t>Servlet3.0+</a:t>
            </a:r>
            <a:r>
              <a:rPr lang="zh-CN" altLang="en-US" sz="2000" dirty="0"/>
              <a:t>的容器。</a:t>
            </a:r>
            <a:endParaRPr lang="en-US" altLang="zh-CN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57912" y="3334084"/>
          <a:ext cx="10729191" cy="2504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6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6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6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Servlet Version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Java Version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Tomcat 8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3.1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Java 7+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Tomcat 7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3.0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Java 6+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Jetty 9.3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3.1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Java 8+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Jetty 9.2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3.1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Java 7+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Jetty 8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3.0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Java 6+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/>
              <a:t>有哪些特性？</a:t>
            </a:r>
            <a:endParaRPr lang="zh-CN" altLang="en-US" sz="2800" b="1" dirty="0"/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15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911551" y="1582435"/>
            <a:ext cx="10229222" cy="45454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3</a:t>
            </a:r>
            <a:r>
              <a:rPr lang="zh-CN" altLang="en-US" sz="2000" dirty="0"/>
              <a:t>、自动配置，无需</a:t>
            </a:r>
            <a:r>
              <a:rPr lang="en-US" altLang="zh-CN" sz="2000" dirty="0"/>
              <a:t>xml</a:t>
            </a:r>
          </a:p>
          <a:p>
            <a:pPr>
              <a:buNone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·Spring Boot</a:t>
            </a:r>
            <a:r>
              <a:rPr lang="zh-CN" altLang="en-US" sz="2000" dirty="0"/>
              <a:t>尝试根据你添加的</a:t>
            </a:r>
            <a:r>
              <a:rPr lang="en-US" altLang="zh-CN" sz="2000" dirty="0"/>
              <a:t>jar</a:t>
            </a:r>
            <a:r>
              <a:rPr lang="zh-CN" altLang="en-US" sz="2000" dirty="0"/>
              <a:t>依赖自动配置你的应用。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·</a:t>
            </a:r>
            <a:r>
              <a:rPr lang="zh-CN" altLang="en-US" sz="2000" dirty="0"/>
              <a:t>使用</a:t>
            </a:r>
            <a:r>
              <a:rPr lang="en-US" altLang="zh-CN" sz="2000" dirty="0"/>
              <a:t>@</a:t>
            </a:r>
            <a:r>
              <a:rPr lang="en-US" altLang="zh-CN" sz="2000" dirty="0" err="1"/>
              <a:t>EnableAutoConfiguration</a:t>
            </a:r>
            <a:r>
              <a:rPr lang="zh-CN" altLang="en-US" sz="2000" dirty="0"/>
              <a:t>或者</a:t>
            </a:r>
            <a:r>
              <a:rPr lang="en-US" altLang="zh-CN" sz="2000" dirty="0"/>
              <a:t>@</a:t>
            </a:r>
            <a:r>
              <a:rPr lang="en-US" altLang="zh-CN" sz="2000" dirty="0" err="1"/>
              <a:t>SpringBootApplication</a:t>
            </a:r>
            <a:r>
              <a:rPr lang="zh-CN" altLang="en-US" sz="2000" dirty="0"/>
              <a:t>注解，配合</a:t>
            </a:r>
            <a:r>
              <a:rPr lang="en-US" altLang="zh-CN" sz="2000" dirty="0"/>
              <a:t>@Configuration</a:t>
            </a:r>
            <a:r>
              <a:rPr lang="zh-CN" altLang="en-US" sz="2000" dirty="0"/>
              <a:t>注解类，即可达到自动配置的目的。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· Spring Boot</a:t>
            </a:r>
            <a:r>
              <a:rPr lang="zh-CN" altLang="en-US" sz="2000" dirty="0"/>
              <a:t>的这种自动配置是非侵入式的，你可以定义自己的配置或</a:t>
            </a:r>
            <a:r>
              <a:rPr lang="en-US" altLang="zh-CN" sz="2000" dirty="0"/>
              <a:t>bean</a:t>
            </a:r>
            <a:r>
              <a:rPr lang="zh-CN" altLang="en-US" sz="2000" dirty="0"/>
              <a:t>来替代自动配置的内容。</a:t>
            </a:r>
          </a:p>
          <a:p>
            <a:endParaRPr kumimoji="1" lang="zh-CN" alt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/>
              <a:t>有哪些特性？</a:t>
            </a:r>
            <a:endParaRPr lang="zh-CN" altLang="en-US" sz="2800" b="1" dirty="0"/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16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884255" y="1514196"/>
            <a:ext cx="10229222" cy="50367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4</a:t>
            </a:r>
            <a:r>
              <a:rPr lang="zh-CN" altLang="en-US" sz="2000" dirty="0"/>
              <a:t>、嵌入式</a:t>
            </a:r>
            <a:r>
              <a:rPr lang="en-US" altLang="zh-CN" sz="2000" dirty="0"/>
              <a:t>servlet</a:t>
            </a:r>
            <a:r>
              <a:rPr lang="zh-CN" altLang="en-US" sz="2000" dirty="0"/>
              <a:t>容器</a:t>
            </a:r>
            <a:endParaRPr lang="en-US" altLang="zh-CN" sz="2000" dirty="0"/>
          </a:p>
          <a:p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Spring Boot</a:t>
            </a:r>
            <a:r>
              <a:rPr lang="zh-CN" altLang="en-US" sz="2000" dirty="0"/>
              <a:t>的</a:t>
            </a:r>
            <a:r>
              <a:rPr lang="en-US" altLang="zh-CN" sz="2000" dirty="0"/>
              <a:t>web</a:t>
            </a:r>
            <a:r>
              <a:rPr lang="zh-CN" altLang="en-US" sz="2000" dirty="0"/>
              <a:t>模块内置嵌入的</a:t>
            </a:r>
            <a:r>
              <a:rPr lang="en-US" altLang="zh-CN" sz="2000" dirty="0"/>
              <a:t>Tomcat, Jetty, </a:t>
            </a:r>
            <a:r>
              <a:rPr lang="zh-CN" altLang="en-US" sz="2000" dirty="0"/>
              <a:t>来构建自包含的</a:t>
            </a:r>
            <a:r>
              <a:rPr lang="en-US" altLang="zh-CN" sz="2000" dirty="0"/>
              <a:t>Servlet</a:t>
            </a:r>
            <a:r>
              <a:rPr lang="zh-CN" altLang="en-US" sz="2000" dirty="0"/>
              <a:t>容器。</a:t>
            </a:r>
            <a:r>
              <a:rPr lang="en-US" altLang="zh-CN" sz="2000" dirty="0"/>
              <a:t>web</a:t>
            </a:r>
            <a:r>
              <a:rPr lang="zh-CN" altLang="en-US" sz="2000" dirty="0"/>
              <a:t>应用打包成可执行</a:t>
            </a:r>
            <a:r>
              <a:rPr lang="en-US" altLang="zh-CN" sz="2000" dirty="0"/>
              <a:t>jar</a:t>
            </a:r>
            <a:r>
              <a:rPr lang="zh-CN" altLang="en-US" sz="2000" dirty="0"/>
              <a:t>包时，相应的</a:t>
            </a:r>
            <a:r>
              <a:rPr lang="en-US" altLang="zh-CN" sz="2000" dirty="0"/>
              <a:t>servlet </a:t>
            </a:r>
            <a:r>
              <a:rPr lang="zh-CN" altLang="en-US" sz="2000" dirty="0"/>
              <a:t>容器也会被嵌入到应用</a:t>
            </a:r>
            <a:r>
              <a:rPr lang="en-US" altLang="zh-CN" sz="2000" dirty="0"/>
              <a:t>jar</a:t>
            </a:r>
            <a:r>
              <a:rPr lang="zh-CN" altLang="en-US" sz="2000" dirty="0"/>
              <a:t>中。</a:t>
            </a:r>
            <a:r>
              <a:rPr lang="en-US" altLang="zh-CN" sz="2000" dirty="0"/>
              <a:t>servlet</a:t>
            </a:r>
            <a:r>
              <a:rPr lang="zh-CN" altLang="en-US" sz="2000" dirty="0"/>
              <a:t>容器还可以通过外部化配置来相关定制属性，如</a:t>
            </a:r>
            <a:r>
              <a:rPr lang="en-US" altLang="zh-CN" sz="2000" dirty="0" err="1"/>
              <a:t>server.port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server.session.persistence</a:t>
            </a:r>
            <a:r>
              <a:rPr lang="zh-CN" altLang="en-US" sz="2000" dirty="0"/>
              <a:t>等。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application.yml</a:t>
            </a:r>
            <a:r>
              <a:rPr lang="zh-CN" altLang="en-US" sz="2000" dirty="0"/>
              <a:t>配置</a:t>
            </a:r>
            <a:r>
              <a:rPr lang="en-US" altLang="zh-CN" sz="2000" dirty="0"/>
              <a:t>server</a:t>
            </a:r>
            <a:r>
              <a:rPr lang="zh-CN" altLang="en-US" sz="2000" dirty="0"/>
              <a:t>的端口号和</a:t>
            </a:r>
            <a:r>
              <a:rPr lang="en-US" altLang="zh-CN" sz="2000" dirty="0"/>
              <a:t>session</a:t>
            </a:r>
            <a:r>
              <a:rPr lang="zh-CN" altLang="en-US" sz="2000" dirty="0"/>
              <a:t>超时时间</a:t>
            </a:r>
            <a:r>
              <a:rPr lang="en-US" altLang="zh-CN" sz="2000" dirty="0"/>
              <a:t>,</a:t>
            </a:r>
            <a:r>
              <a:rPr lang="zh-CN" altLang="en-US" sz="2000" dirty="0"/>
              <a:t>需要注意的是，使用</a:t>
            </a:r>
            <a:r>
              <a:rPr lang="en-US" altLang="zh-CN" sz="2000" dirty="0"/>
              <a:t>.</a:t>
            </a:r>
            <a:r>
              <a:rPr lang="en-US" altLang="zh-CN" sz="2000" dirty="0" err="1"/>
              <a:t>yml</a:t>
            </a:r>
            <a:r>
              <a:rPr lang="zh-CN" altLang="en-US" sz="2000" dirty="0"/>
              <a:t>时，属性名的值和冒号中间必须有空格，如下：</a:t>
            </a:r>
            <a:endParaRPr lang="en-US" altLang="zh-CN" sz="20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sz="1400" dirty="0"/>
              <a:t>server:</a:t>
            </a:r>
          </a:p>
          <a:p>
            <a:pPr marL="914400" lvl="2" indent="0">
              <a:buNone/>
            </a:pPr>
            <a:r>
              <a:rPr lang="en-US" altLang="zh-CN" sz="1400" dirty="0"/>
              <a:t>    port: 8888</a:t>
            </a:r>
          </a:p>
          <a:p>
            <a:pPr marL="914400" lvl="2" indent="0">
              <a:buNone/>
            </a:pPr>
            <a:r>
              <a:rPr lang="en-US" altLang="zh-CN" sz="1400" dirty="0"/>
              <a:t>    session-timeout: 60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8"/>
          <p:cNvSpPr txBox="1"/>
          <p:nvPr/>
        </p:nvSpPr>
        <p:spPr>
          <a:xfrm>
            <a:off x="4585333" y="2874863"/>
            <a:ext cx="468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Springboot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注解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6" name="椭圆 5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0" dirty="0"/>
                <a:t>2</a:t>
              </a:r>
              <a:endParaRPr lang="zh-CN" altLang="en-US" sz="80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常用注解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18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884255" y="1514196"/>
            <a:ext cx="10229222" cy="47228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@</a:t>
            </a:r>
            <a:r>
              <a:rPr lang="en-US" altLang="zh-CN" sz="2000" b="1" dirty="0" err="1"/>
              <a:t>ResponseBody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    </a:t>
            </a:r>
            <a:r>
              <a:rPr lang="zh-CN" altLang="en-US" sz="2000" dirty="0"/>
              <a:t>该注解修饰的函数，会将结果直接填充到</a:t>
            </a:r>
            <a:r>
              <a:rPr lang="en-US" altLang="zh-CN" sz="2000" dirty="0"/>
              <a:t>HTTP</a:t>
            </a:r>
            <a:r>
              <a:rPr lang="zh-CN" altLang="en-US" sz="2000" dirty="0"/>
              <a:t>的响应体中，该注解一般会配合</a:t>
            </a:r>
            <a:r>
              <a:rPr lang="en-US" altLang="zh-CN" sz="2000" dirty="0"/>
              <a:t>@</a:t>
            </a:r>
            <a:r>
              <a:rPr lang="en-US" altLang="zh-CN" sz="2000" dirty="0" err="1"/>
              <a:t>RequestMapping</a:t>
            </a:r>
            <a:r>
              <a:rPr lang="zh-CN" altLang="en-US" sz="2000" dirty="0"/>
              <a:t>一起使用。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示例代码：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b="1" dirty="0"/>
              <a:t>@</a:t>
            </a:r>
            <a:r>
              <a:rPr lang="en-US" altLang="zh-CN" sz="1600" b="1" dirty="0" err="1"/>
              <a:t>RequestMapping</a:t>
            </a:r>
            <a:r>
              <a:rPr lang="en-US" altLang="zh-CN" sz="1600" b="1" dirty="0"/>
              <a:t>("/test")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b="1" dirty="0"/>
              <a:t>    @</a:t>
            </a:r>
            <a:r>
              <a:rPr lang="en-US" altLang="zh-CN" sz="1600" b="1" dirty="0" err="1"/>
              <a:t>ResponseBody</a:t>
            </a:r>
            <a:endParaRPr lang="en-US" altLang="zh-CN" sz="16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b="1" dirty="0"/>
              <a:t>    public String test(){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b="1" dirty="0"/>
              <a:t>       </a:t>
            </a:r>
            <a:r>
              <a:rPr lang="en-US" altLang="zh-CN" sz="1600" b="1" dirty="0" err="1"/>
              <a:t>return"ok</a:t>
            </a:r>
            <a:r>
              <a:rPr lang="en-US" altLang="zh-CN" sz="1600" b="1" dirty="0"/>
              <a:t>";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b="1" dirty="0"/>
              <a:t>    }</a:t>
            </a:r>
            <a:endParaRPr lang="zh-CN" altLang="en-US" sz="16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常用注解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19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884255" y="1514196"/>
            <a:ext cx="10229222" cy="49411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@Controller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    </a:t>
            </a:r>
            <a:r>
              <a:rPr lang="zh-CN" altLang="en-US" sz="2000" dirty="0"/>
              <a:t>用于定义控制器类，在</a:t>
            </a:r>
            <a:r>
              <a:rPr lang="en-US" altLang="zh-CN" sz="2000" dirty="0"/>
              <a:t>spring </a:t>
            </a:r>
            <a:r>
              <a:rPr lang="zh-CN" altLang="en-US" sz="2000" dirty="0"/>
              <a:t>项目中由控制器负责将用户发来的</a:t>
            </a:r>
            <a:r>
              <a:rPr lang="en-US" altLang="zh-CN" sz="2000" dirty="0"/>
              <a:t>URL</a:t>
            </a:r>
            <a:r>
              <a:rPr lang="zh-CN" altLang="en-US" sz="2000" dirty="0"/>
              <a:t>请求转发到对应的服务接口（</a:t>
            </a:r>
            <a:r>
              <a:rPr lang="en-US" altLang="zh-CN" sz="2000" dirty="0"/>
              <a:t>service</a:t>
            </a:r>
            <a:r>
              <a:rPr lang="zh-CN" altLang="en-US" sz="2000" dirty="0"/>
              <a:t>层），一般这个注解在类中，通常方法需要配合注解</a:t>
            </a:r>
            <a:r>
              <a:rPr lang="en-US" altLang="zh-CN" sz="2000" dirty="0"/>
              <a:t>@</a:t>
            </a:r>
            <a:r>
              <a:rPr lang="en-US" altLang="zh-CN" sz="2000" dirty="0" err="1"/>
              <a:t>RequestMapping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@</a:t>
            </a:r>
            <a:r>
              <a:rPr lang="en-US" altLang="zh-CN" sz="2000" b="1" dirty="0" err="1"/>
              <a:t>RestController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@</a:t>
            </a:r>
            <a:r>
              <a:rPr lang="en-US" altLang="zh-CN" sz="2000" dirty="0" err="1"/>
              <a:t>ResponseBody</a:t>
            </a:r>
            <a:r>
              <a:rPr lang="zh-CN" altLang="en-US" sz="2000" dirty="0"/>
              <a:t>和</a:t>
            </a:r>
            <a:r>
              <a:rPr lang="en-US" altLang="zh-CN" sz="2000" dirty="0"/>
              <a:t>@Controller</a:t>
            </a:r>
            <a:r>
              <a:rPr lang="zh-CN" altLang="en-US" sz="2000" dirty="0"/>
              <a:t>的合集。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8097" y="3059490"/>
            <a:ext cx="12230100" cy="2076297"/>
          </a:xfrm>
          <a:custGeom>
            <a:avLst/>
            <a:gdLst>
              <a:gd name="connsiteX0" fmla="*/ 0 w 12230100"/>
              <a:gd name="connsiteY0" fmla="*/ 2076297 h 2076297"/>
              <a:gd name="connsiteX1" fmla="*/ 6991350 w 12230100"/>
              <a:gd name="connsiteY1" fmla="*/ 171297 h 2076297"/>
              <a:gd name="connsiteX2" fmla="*/ 12230100 w 12230100"/>
              <a:gd name="connsiteY2" fmla="*/ 209397 h 207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2076297">
                <a:moveTo>
                  <a:pt x="0" y="2076297"/>
                </a:moveTo>
                <a:cubicBezTo>
                  <a:pt x="2476500" y="1279372"/>
                  <a:pt x="4953000" y="482447"/>
                  <a:pt x="6991350" y="171297"/>
                </a:cubicBezTo>
                <a:cubicBezTo>
                  <a:pt x="9029700" y="-139853"/>
                  <a:pt x="10629900" y="34772"/>
                  <a:pt x="12230100" y="209397"/>
                </a:cubicBezTo>
              </a:path>
            </a:pathLst>
          </a:custGeom>
          <a:ln w="3175">
            <a:solidFill>
              <a:srgbClr val="D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449547" y="4540673"/>
            <a:ext cx="216024" cy="216024"/>
          </a:xfrm>
          <a:prstGeom prst="ellipse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13388" y="2483250"/>
            <a:ext cx="1583581" cy="1572853"/>
            <a:chOff x="478582" y="2132856"/>
            <a:chExt cx="1782237" cy="1770163"/>
          </a:xfrm>
        </p:grpSpPr>
        <p:grpSp>
          <p:nvGrpSpPr>
            <p:cNvPr id="6" name="组合 5"/>
            <p:cNvGrpSpPr/>
            <p:nvPr/>
          </p:nvGrpSpPr>
          <p:grpSpPr>
            <a:xfrm>
              <a:off x="478582" y="2132856"/>
              <a:ext cx="1782237" cy="1770163"/>
              <a:chOff x="478582" y="2132856"/>
              <a:chExt cx="1782237" cy="1770163"/>
            </a:xfrm>
          </p:grpSpPr>
          <p:sp>
            <p:nvSpPr>
              <p:cNvPr id="8" name="椭圆形标注 7"/>
              <p:cNvSpPr/>
              <p:nvPr/>
            </p:nvSpPr>
            <p:spPr>
              <a:xfrm>
                <a:off x="478582" y="2132856"/>
                <a:ext cx="1782237" cy="1770163"/>
              </a:xfrm>
              <a:prstGeom prst="wedgeEllipseCallout">
                <a:avLst>
                  <a:gd name="adj1" fmla="val 9096"/>
                  <a:gd name="adj2" fmla="val 69529"/>
                </a:avLst>
              </a:prstGeom>
              <a:noFill/>
              <a:ln>
                <a:solidFill>
                  <a:srgbClr val="D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79376" y="2334760"/>
                <a:ext cx="1366352" cy="1366353"/>
              </a:xfrm>
              <a:prstGeom prst="ellipse">
                <a:avLst/>
              </a:prstGeom>
              <a:solidFill>
                <a:srgbClr val="D00000"/>
              </a:solidFill>
              <a:ln>
                <a:solidFill>
                  <a:srgbClr val="D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874663" y="2833271"/>
              <a:ext cx="1066271" cy="72609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1999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pPr lvl="0" algn="ctr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</a:t>
              </a:r>
            </a:p>
          </p:txBody>
        </p:sp>
      </p:grpSp>
      <p:sp>
        <p:nvSpPr>
          <p:cNvPr id="12" name="椭圆 11"/>
          <p:cNvSpPr/>
          <p:nvPr/>
        </p:nvSpPr>
        <p:spPr>
          <a:xfrm>
            <a:off x="3575879" y="3900328"/>
            <a:ext cx="216024" cy="216024"/>
          </a:xfrm>
          <a:prstGeom prst="ellipse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679922" y="3054100"/>
            <a:ext cx="2088232" cy="164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在经营PC及周边产品销售与服务同时，开始承接实施各种规模和类型的系统集成项目</a:t>
            </a:r>
          </a:p>
          <a:p>
            <a:pPr>
              <a:lnSpc>
                <a:spcPct val="130000"/>
              </a:lnSpc>
            </a:pPr>
            <a:endParaRPr lang="zh-CN" altLang="en-US" sz="130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30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166779" y="4467149"/>
            <a:ext cx="1583581" cy="1572853"/>
            <a:chOff x="478582" y="2132856"/>
            <a:chExt cx="1782237" cy="1770163"/>
          </a:xfrm>
        </p:grpSpPr>
        <p:grpSp>
          <p:nvGrpSpPr>
            <p:cNvPr id="15" name="组合 14"/>
            <p:cNvGrpSpPr/>
            <p:nvPr/>
          </p:nvGrpSpPr>
          <p:grpSpPr>
            <a:xfrm>
              <a:off x="478582" y="2132856"/>
              <a:ext cx="1782237" cy="1770163"/>
              <a:chOff x="478582" y="2132856"/>
              <a:chExt cx="1782237" cy="1770163"/>
            </a:xfrm>
          </p:grpSpPr>
          <p:sp>
            <p:nvSpPr>
              <p:cNvPr id="17" name="椭圆形标注 16"/>
              <p:cNvSpPr/>
              <p:nvPr/>
            </p:nvSpPr>
            <p:spPr>
              <a:xfrm>
                <a:off x="478582" y="2132856"/>
                <a:ext cx="1782237" cy="1770163"/>
              </a:xfrm>
              <a:prstGeom prst="wedgeEllipseCallout">
                <a:avLst>
                  <a:gd name="adj1" fmla="val -15945"/>
                  <a:gd name="adj2" fmla="val -64993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81743" y="2337851"/>
                <a:ext cx="1366354" cy="136635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874664" y="2833271"/>
              <a:ext cx="1066271" cy="72609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2004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pPr lvl="0" algn="ctr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思变</a:t>
              </a:r>
            </a:p>
          </p:txBody>
        </p:sp>
      </p:grpSp>
      <p:sp>
        <p:nvSpPr>
          <p:cNvPr id="21" name="椭圆 20"/>
          <p:cNvSpPr/>
          <p:nvPr/>
        </p:nvSpPr>
        <p:spPr>
          <a:xfrm>
            <a:off x="5880929" y="3321033"/>
            <a:ext cx="216024" cy="216024"/>
          </a:xfrm>
          <a:prstGeom prst="ellipse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965012" y="3789421"/>
            <a:ext cx="2088232" cy="112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以车联网服务为核心，开发实施自主版权车联网服务及支撑软件自主研发</a:t>
            </a:r>
          </a:p>
          <a:p>
            <a:pPr>
              <a:lnSpc>
                <a:spcPct val="130000"/>
              </a:lnSpc>
            </a:pPr>
            <a:endParaRPr lang="zh-CN" altLang="en-US" sz="1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232064" y="1282398"/>
            <a:ext cx="1583581" cy="1572853"/>
            <a:chOff x="478582" y="2132856"/>
            <a:chExt cx="1782237" cy="1770163"/>
          </a:xfrm>
        </p:grpSpPr>
        <p:grpSp>
          <p:nvGrpSpPr>
            <p:cNvPr id="24" name="组合 23"/>
            <p:cNvGrpSpPr/>
            <p:nvPr/>
          </p:nvGrpSpPr>
          <p:grpSpPr>
            <a:xfrm>
              <a:off x="478582" y="2132856"/>
              <a:ext cx="1782237" cy="1770163"/>
              <a:chOff x="478582" y="2132856"/>
              <a:chExt cx="1782237" cy="1770163"/>
            </a:xfrm>
          </p:grpSpPr>
          <p:sp>
            <p:nvSpPr>
              <p:cNvPr id="26" name="椭圆形标注 25"/>
              <p:cNvSpPr/>
              <p:nvPr/>
            </p:nvSpPr>
            <p:spPr>
              <a:xfrm>
                <a:off x="478582" y="2132856"/>
                <a:ext cx="1782237" cy="1770163"/>
              </a:xfrm>
              <a:prstGeom prst="wedgeEllipseCallout">
                <a:avLst>
                  <a:gd name="adj1" fmla="val 545"/>
                  <a:gd name="adj2" fmla="val 72758"/>
                </a:avLst>
              </a:prstGeom>
              <a:noFill/>
              <a:ln>
                <a:solidFill>
                  <a:srgbClr val="D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704983" y="2343392"/>
                <a:ext cx="1366354" cy="1366353"/>
              </a:xfrm>
              <a:prstGeom prst="ellipse">
                <a:avLst/>
              </a:prstGeom>
              <a:solidFill>
                <a:srgbClr val="D00000"/>
              </a:solidFill>
              <a:ln>
                <a:solidFill>
                  <a:srgbClr val="D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874664" y="2833271"/>
              <a:ext cx="1066271" cy="72609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2009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pPr lvl="0" algn="ctr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转型</a:t>
              </a:r>
            </a:p>
          </p:txBody>
        </p:sp>
      </p:grpSp>
      <p:sp>
        <p:nvSpPr>
          <p:cNvPr id="30" name="椭圆 29"/>
          <p:cNvSpPr/>
          <p:nvPr/>
        </p:nvSpPr>
        <p:spPr>
          <a:xfrm>
            <a:off x="8056242" y="3027890"/>
            <a:ext cx="216024" cy="216024"/>
          </a:xfrm>
          <a:prstGeom prst="ellipse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174548" y="1143000"/>
            <a:ext cx="2378075" cy="190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公司期间在新三板挂牌上市，在提升“SYH智慧”系列基础上，围绕云服务创建“庆世云服”品牌，全面进入云产品与服务领域，开始以车联网LBS为核心向东盟扩展服务，在泰国建立泰国分公司</a:t>
            </a:r>
            <a:endParaRPr lang="zh-CN" altLang="en-US" sz="130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392898" y="3645024"/>
            <a:ext cx="1583581" cy="1572853"/>
            <a:chOff x="478582" y="2132856"/>
            <a:chExt cx="1782237" cy="1770163"/>
          </a:xfrm>
        </p:grpSpPr>
        <p:grpSp>
          <p:nvGrpSpPr>
            <p:cNvPr id="33" name="组合 32"/>
            <p:cNvGrpSpPr/>
            <p:nvPr/>
          </p:nvGrpSpPr>
          <p:grpSpPr>
            <a:xfrm>
              <a:off x="478582" y="2132856"/>
              <a:ext cx="1782237" cy="1770163"/>
              <a:chOff x="478582" y="2132856"/>
              <a:chExt cx="1782237" cy="1770163"/>
            </a:xfrm>
          </p:grpSpPr>
          <p:sp>
            <p:nvSpPr>
              <p:cNvPr id="35" name="椭圆形标注 34"/>
              <p:cNvSpPr/>
              <p:nvPr/>
            </p:nvSpPr>
            <p:spPr>
              <a:xfrm>
                <a:off x="478582" y="2132856"/>
                <a:ext cx="1782237" cy="1770163"/>
              </a:xfrm>
              <a:prstGeom prst="wedgeEllipseCallout">
                <a:avLst>
                  <a:gd name="adj1" fmla="val -1593"/>
                  <a:gd name="adj2" fmla="val -72526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696036" y="2340741"/>
                <a:ext cx="1366353" cy="136635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874664" y="2833271"/>
              <a:ext cx="1066271" cy="72609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pPr lvl="0" algn="ctr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成长</a:t>
              </a:r>
            </a:p>
          </p:txBody>
        </p:sp>
      </p:grpSp>
      <p:sp>
        <p:nvSpPr>
          <p:cNvPr id="39" name="椭圆 38"/>
          <p:cNvSpPr/>
          <p:nvPr/>
        </p:nvSpPr>
        <p:spPr>
          <a:xfrm>
            <a:off x="10594563" y="3020511"/>
            <a:ext cx="216024" cy="216024"/>
          </a:xfrm>
          <a:prstGeom prst="ellipse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786530" y="3458433"/>
            <a:ext cx="2088232" cy="112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推动运行“中泰出租车管理项目</a:t>
            </a:r>
            <a:r>
              <a:rPr lang="en-US" altLang="zh-CN" sz="1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1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泰滴”，成立大数据中心，提供大数据和云计算服务</a:t>
            </a:r>
            <a:endParaRPr lang="zh-CN" altLang="en-US" sz="1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9910784" y="1007650"/>
            <a:ext cx="1583581" cy="1572853"/>
            <a:chOff x="478582" y="2132856"/>
            <a:chExt cx="1782237" cy="1770163"/>
          </a:xfrm>
        </p:grpSpPr>
        <p:grpSp>
          <p:nvGrpSpPr>
            <p:cNvPr id="42" name="组合 41"/>
            <p:cNvGrpSpPr/>
            <p:nvPr/>
          </p:nvGrpSpPr>
          <p:grpSpPr>
            <a:xfrm>
              <a:off x="478582" y="2132856"/>
              <a:ext cx="1782237" cy="1770163"/>
              <a:chOff x="478582" y="2132856"/>
              <a:chExt cx="1782237" cy="1770163"/>
            </a:xfrm>
          </p:grpSpPr>
          <p:sp>
            <p:nvSpPr>
              <p:cNvPr id="44" name="椭圆形标注 43"/>
              <p:cNvSpPr/>
              <p:nvPr/>
            </p:nvSpPr>
            <p:spPr>
              <a:xfrm>
                <a:off x="478582" y="2132856"/>
                <a:ext cx="1782237" cy="1770163"/>
              </a:xfrm>
              <a:prstGeom prst="wedgeEllipseCallout">
                <a:avLst>
                  <a:gd name="adj1" fmla="val 545"/>
                  <a:gd name="adj2" fmla="val 69529"/>
                </a:avLst>
              </a:prstGeom>
              <a:noFill/>
              <a:ln>
                <a:solidFill>
                  <a:srgbClr val="D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85569" y="2339356"/>
                <a:ext cx="1366354" cy="1366353"/>
              </a:xfrm>
              <a:prstGeom prst="ellipse">
                <a:avLst/>
              </a:prstGeom>
              <a:solidFill>
                <a:srgbClr val="D00000"/>
              </a:solidFill>
              <a:ln>
                <a:solidFill>
                  <a:srgbClr val="D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874663" y="2833271"/>
              <a:ext cx="1066271" cy="72609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pPr lvl="0" algn="ctr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壮大</a:t>
              </a:r>
            </a:p>
          </p:txBody>
        </p:sp>
      </p:grpSp>
      <p:sp>
        <p:nvSpPr>
          <p:cNvPr id="48" name="文本框 3"/>
          <p:cNvSpPr txBox="1"/>
          <p:nvPr/>
        </p:nvSpPr>
        <p:spPr>
          <a:xfrm>
            <a:off x="1631663" y="408230"/>
            <a:ext cx="2160240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</a:p>
        </p:txBody>
      </p:sp>
      <p:sp>
        <p:nvSpPr>
          <p:cNvPr id="18" name="矩形 17"/>
          <p:cNvSpPr/>
          <p:nvPr/>
        </p:nvSpPr>
        <p:spPr>
          <a:xfrm>
            <a:off x="865092" y="4990850"/>
            <a:ext cx="2088232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主要经营PC及周边</a:t>
            </a:r>
          </a:p>
          <a:p>
            <a:pPr>
              <a:lnSpc>
                <a:spcPct val="150000"/>
              </a:lnSpc>
            </a:pPr>
            <a:r>
              <a:rPr lang="zh-CN" altLang="en-US" sz="1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产品销售与服务</a:t>
            </a:r>
          </a:p>
          <a:p>
            <a:pPr>
              <a:lnSpc>
                <a:spcPct val="130000"/>
              </a:lnSpc>
            </a:pPr>
            <a:endParaRPr lang="zh-CN" altLang="en-US" sz="130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30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常用注解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20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884255" y="1514196"/>
            <a:ext cx="10229222" cy="51459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4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@Configuration</a:t>
            </a:r>
          </a:p>
          <a:p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       </a:t>
            </a:r>
            <a:r>
              <a:rPr lang="zh-CN" altLang="en-US" sz="2000" dirty="0"/>
              <a:t>相当于传统的</a:t>
            </a:r>
            <a:r>
              <a:rPr lang="en-US" altLang="zh-CN" sz="2000" dirty="0"/>
              <a:t>xml</a:t>
            </a:r>
            <a:r>
              <a:rPr lang="zh-CN" altLang="en-US" sz="2000" dirty="0"/>
              <a:t>配置文件，如果有些第三方库需要用到</a:t>
            </a:r>
            <a:r>
              <a:rPr lang="en-US" altLang="zh-CN" sz="2000" dirty="0"/>
              <a:t>xml</a:t>
            </a:r>
            <a:r>
              <a:rPr lang="zh-CN" altLang="en-US" sz="2000" dirty="0"/>
              <a:t>文件，建议仍然通过</a:t>
            </a:r>
            <a:r>
              <a:rPr lang="en-US" altLang="zh-CN" sz="2000" dirty="0"/>
              <a:t>@Configuration</a:t>
            </a:r>
            <a:r>
              <a:rPr lang="zh-CN" altLang="en-US" sz="2000" dirty="0"/>
              <a:t>类作为项目的配置主类</a:t>
            </a:r>
            <a:r>
              <a:rPr lang="en-US" altLang="zh-CN" sz="2000" dirty="0"/>
              <a:t>——</a:t>
            </a:r>
            <a:r>
              <a:rPr lang="zh-CN" altLang="en-US" sz="2000" dirty="0"/>
              <a:t>可以使用</a:t>
            </a:r>
            <a:r>
              <a:rPr lang="en-US" altLang="zh-CN" sz="2000" dirty="0"/>
              <a:t>@</a:t>
            </a:r>
            <a:r>
              <a:rPr lang="en-US" altLang="zh-CN" sz="2000" dirty="0" err="1"/>
              <a:t>ImportResource</a:t>
            </a:r>
            <a:r>
              <a:rPr lang="zh-CN" altLang="en-US" sz="2000" dirty="0"/>
              <a:t>注解加载</a:t>
            </a:r>
            <a:r>
              <a:rPr lang="en-US" altLang="zh-CN" sz="2000" dirty="0"/>
              <a:t>xml</a:t>
            </a:r>
            <a:r>
              <a:rPr lang="zh-CN" altLang="en-US" sz="2000" dirty="0"/>
              <a:t>配置文件。</a:t>
            </a:r>
            <a:endParaRPr lang="en-US" altLang="zh-CN" sz="2000" dirty="0"/>
          </a:p>
          <a:p>
            <a:pPr marL="914400" lvl="2" indent="0">
              <a:buNone/>
            </a:pPr>
            <a:r>
              <a:rPr lang="en-US" altLang="zh-CN" sz="1400" b="1" dirty="0"/>
              <a:t>@Configuration  </a:t>
            </a:r>
          </a:p>
          <a:p>
            <a:pPr marL="914400" lvl="2" indent="0">
              <a:buNone/>
            </a:pPr>
            <a:r>
              <a:rPr lang="en-US" altLang="zh-CN" sz="1400" b="1" dirty="0"/>
              <a:t>@</a:t>
            </a:r>
            <a:r>
              <a:rPr lang="en-US" altLang="zh-CN" sz="1400" b="1" dirty="0" err="1"/>
              <a:t>EnableAutoConfiguration</a:t>
            </a:r>
            <a:r>
              <a:rPr lang="en-US" altLang="zh-CN" sz="1400" b="1" dirty="0"/>
              <a:t>  </a:t>
            </a:r>
          </a:p>
          <a:p>
            <a:pPr marL="914400" lvl="2" indent="0">
              <a:buNone/>
            </a:pPr>
            <a:r>
              <a:rPr lang="en-US" altLang="zh-CN" sz="1400" b="1" dirty="0"/>
              <a:t>public class </a:t>
            </a:r>
            <a:r>
              <a:rPr lang="en-US" altLang="zh-CN" sz="1400" b="1" dirty="0" err="1"/>
              <a:t>RedisConfig</a:t>
            </a:r>
            <a:r>
              <a:rPr lang="en-US" altLang="zh-CN" sz="1400" b="1" dirty="0"/>
              <a:t> {  </a:t>
            </a:r>
          </a:p>
          <a:p>
            <a:pPr marL="914400" lvl="2" indent="0">
              <a:buNone/>
            </a:pPr>
            <a:r>
              <a:rPr lang="zh-CN" altLang="en-US" sz="1400" b="1" dirty="0"/>
              <a:t>      </a:t>
            </a:r>
          </a:p>
          <a:p>
            <a:pPr marL="914400" lvl="2" indent="0">
              <a:buNone/>
            </a:pPr>
            <a:r>
              <a:rPr lang="en-US" altLang="zh-CN" sz="1400" b="1" dirty="0"/>
              <a:t>    @Bean(name="</a:t>
            </a:r>
            <a:r>
              <a:rPr lang="en-US" altLang="zh-CN" sz="1400" b="1" dirty="0" err="1"/>
              <a:t>jedisPoolConfig</a:t>
            </a:r>
            <a:r>
              <a:rPr lang="en-US" altLang="zh-CN" sz="1400" b="1" dirty="0"/>
              <a:t>")</a:t>
            </a:r>
          </a:p>
          <a:p>
            <a:pPr marL="914400" lvl="2" indent="0">
              <a:buNone/>
            </a:pPr>
            <a:r>
              <a:rPr lang="en-US" altLang="zh-CN" sz="1400" b="1" dirty="0"/>
              <a:t>    @</a:t>
            </a:r>
            <a:r>
              <a:rPr lang="en-US" altLang="zh-CN" sz="1400" b="1" dirty="0" err="1"/>
              <a:t>ConfigurationProperties</a:t>
            </a:r>
            <a:r>
              <a:rPr lang="en-US" altLang="zh-CN" sz="1400" b="1" dirty="0"/>
              <a:t>(prefix="</a:t>
            </a:r>
            <a:r>
              <a:rPr lang="en-US" altLang="zh-CN" sz="1400" b="1" dirty="0" err="1"/>
              <a:t>spring.redis</a:t>
            </a:r>
            <a:r>
              <a:rPr lang="en-US" altLang="zh-CN" sz="1400" b="1" dirty="0"/>
              <a:t>")  </a:t>
            </a:r>
          </a:p>
          <a:p>
            <a:pPr marL="914400" lvl="2" indent="0">
              <a:buNone/>
            </a:pPr>
            <a:r>
              <a:rPr lang="en-US" altLang="zh-CN" sz="1400" b="1" dirty="0"/>
              <a:t>    public </a:t>
            </a:r>
            <a:r>
              <a:rPr lang="en-US" altLang="zh-CN" sz="1400" b="1" dirty="0" err="1"/>
              <a:t>JedisPoolConfig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getRedisConfig</a:t>
            </a:r>
            <a:r>
              <a:rPr lang="en-US" altLang="zh-CN" sz="1400" b="1" dirty="0"/>
              <a:t>(){  </a:t>
            </a:r>
          </a:p>
          <a:p>
            <a:pPr marL="914400" lvl="2" indent="0">
              <a:buNone/>
            </a:pPr>
            <a:r>
              <a:rPr lang="en-US" altLang="zh-CN" sz="1400" b="1" dirty="0"/>
              <a:t>        return new </a:t>
            </a:r>
            <a:r>
              <a:rPr lang="en-US" altLang="zh-CN" sz="1400" b="1" dirty="0" err="1"/>
              <a:t>JedisPoolConfig</a:t>
            </a:r>
            <a:r>
              <a:rPr lang="en-US" altLang="zh-CN" sz="1400" b="1" dirty="0"/>
              <a:t>();  </a:t>
            </a:r>
          </a:p>
          <a:p>
            <a:pPr marL="914400" lvl="2" indent="0">
              <a:buNone/>
            </a:pPr>
            <a:r>
              <a:rPr lang="en-US" altLang="zh-CN" sz="1400" b="1" dirty="0"/>
              <a:t>    }</a:t>
            </a:r>
          </a:p>
          <a:p>
            <a:pPr marL="914400" lvl="2" indent="0">
              <a:buNone/>
            </a:pPr>
            <a:r>
              <a:rPr lang="en-US" altLang="zh-CN" sz="1400" b="1" dirty="0"/>
              <a:t>} </a:t>
            </a:r>
            <a:endParaRPr lang="zh-CN" altLang="en-US" sz="14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常用注解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21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884255" y="1514196"/>
            <a:ext cx="10229222" cy="4600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/>
              <a:t>5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@</a:t>
            </a:r>
            <a:r>
              <a:rPr lang="en-US" altLang="zh-CN" sz="2000" b="1" dirty="0" err="1"/>
              <a:t>ImportResource</a:t>
            </a: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dirty="0"/>
              <a:t>     </a:t>
            </a:r>
            <a:r>
              <a:rPr lang="zh-CN" altLang="en-US" sz="1600" dirty="0"/>
              <a:t>用来加载</a:t>
            </a:r>
            <a:r>
              <a:rPr lang="en-US" altLang="zh-CN" sz="1600" dirty="0"/>
              <a:t>xml</a:t>
            </a:r>
            <a:r>
              <a:rPr lang="zh-CN" altLang="en-US" sz="1600" dirty="0"/>
              <a:t>配置文件。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@Bean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dirty="0"/>
              <a:t>    </a:t>
            </a:r>
            <a:r>
              <a:rPr lang="zh-CN" altLang="en-US" sz="1600" dirty="0"/>
              <a:t>用</a:t>
            </a:r>
            <a:r>
              <a:rPr lang="en-US" altLang="zh-CN" sz="1600" dirty="0"/>
              <a:t>@Bean</a:t>
            </a:r>
            <a:r>
              <a:rPr lang="zh-CN" altLang="en-US" sz="1600" dirty="0"/>
              <a:t>标注方法等价于</a:t>
            </a:r>
            <a:r>
              <a:rPr lang="en-US" altLang="zh-CN" sz="1600" dirty="0"/>
              <a:t>XML</a:t>
            </a:r>
            <a:r>
              <a:rPr lang="zh-CN" altLang="en-US" sz="1600" dirty="0"/>
              <a:t>中配置的</a:t>
            </a:r>
            <a:r>
              <a:rPr lang="en-US" altLang="zh-CN" sz="1600" dirty="0"/>
              <a:t>bean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7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@Value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dirty="0"/>
              <a:t>    </a:t>
            </a:r>
            <a:r>
              <a:rPr lang="zh-CN" altLang="en-US" sz="1600" dirty="0"/>
              <a:t>注入</a:t>
            </a:r>
            <a:r>
              <a:rPr lang="en-US" altLang="zh-CN" sz="1600" dirty="0"/>
              <a:t>Spring boot </a:t>
            </a:r>
            <a:r>
              <a:rPr lang="en-US" altLang="zh-CN" sz="1600" dirty="0" err="1"/>
              <a:t>application.properties</a:t>
            </a:r>
            <a:r>
              <a:rPr lang="zh-CN" altLang="en-US" sz="1600" dirty="0"/>
              <a:t>配置的属性的值。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b="1" dirty="0"/>
              <a:t>@Value(value = "#{message}")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b="1" dirty="0"/>
              <a:t>    private String message; </a:t>
            </a:r>
            <a:endParaRPr lang="zh-CN" altLang="en-US" sz="16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应用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22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2365" y="2612036"/>
            <a:ext cx="10880277" cy="3384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CN" altLang="en-US" sz="1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jdk1.8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Spring Boot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jdk1.8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及以上；</a:t>
            </a:r>
          </a:p>
          <a:p>
            <a:r>
              <a:rPr lang="zh-CN" altLang="en-US" sz="2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版本命令：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java -version    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版本号：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"1.8.0_112"</a:t>
            </a:r>
          </a:p>
          <a:p>
            <a:b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</a:b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maven3.x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maven 3.3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以上版本；</a:t>
            </a:r>
          </a:p>
          <a:p>
            <a:r>
              <a:rPr lang="zh-CN" altLang="en-US" sz="28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</a:t>
            </a:r>
            <a:r>
              <a:rPr lang="en-US" altLang="zh-CN" sz="28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28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版本命令：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mvn -version     </a:t>
            </a:r>
            <a:r>
              <a:rPr lang="zh-CN" altLang="en-US" sz="2800" dirty="0">
                <a:solidFill>
                  <a:srgbClr val="333333"/>
                </a:solidFill>
                <a:effectLst/>
                <a:latin typeface="Open Sans" panose="020B0606030504020204"/>
                <a:sym typeface="+mn-ea"/>
              </a:rPr>
              <a:t>版本号：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Apache Maven 3.6.1</a:t>
            </a:r>
          </a:p>
          <a:p>
            <a:b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</a:b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IntelliJIDEA2020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/>
              </a:rPr>
              <a:t>IntelliJ IDEA 2020.1 x64 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99200" y="1417457"/>
            <a:ext cx="2970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环境准备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应用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23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763" y="1016458"/>
            <a:ext cx="86721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一个功能：浏览器发送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请求，服务器接受请求并处理，响应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Hello World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字符串；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i="0" dirty="0">
                <a:solidFill>
                  <a:srgbClr val="333333"/>
                </a:solidFill>
                <a:effectLst/>
                <a:latin typeface="Open Sans" panose="020B0606030504020204"/>
              </a:rPr>
              <a:t>1</a:t>
            </a:r>
            <a:r>
              <a:rPr lang="zh-CN" altLang="en-US" sz="24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en-US" altLang="zh-CN" sz="24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Spring Initializer</a:t>
            </a:r>
            <a:r>
              <a:rPr lang="zh-CN" altLang="en-US" sz="24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快速创建</a:t>
            </a:r>
            <a:r>
              <a:rPr lang="en-US" altLang="zh-CN" sz="24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</a:p>
          <a:p>
            <a:r>
              <a:rPr lang="en-US" altLang="zh-CN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、启动</a:t>
            </a:r>
            <a:r>
              <a:rPr lang="en-US" altLang="zh-CN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、编写相关的</a:t>
            </a:r>
            <a:r>
              <a:rPr lang="en-US" altLang="zh-CN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22213" y="38183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069" y="4342516"/>
            <a:ext cx="4648495" cy="23910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43" y="2646333"/>
            <a:ext cx="6219325" cy="408721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12" y="1760248"/>
            <a:ext cx="5379488" cy="2558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应用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24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22213" y="38183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295" y="1008380"/>
            <a:ext cx="7687310" cy="5619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73110" y="1695450"/>
            <a:ext cx="35286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完善项目信息，组名可不做修改，项目名可做修改；最终建的项目名为：test，src-&gt;main-&gt;java下包名会是：com-&gt;example-&gt;test；点击next；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应用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25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22213" y="38183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1008380"/>
            <a:ext cx="8239125" cy="5619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38235" y="2352675"/>
            <a:ext cx="33254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1.</a:t>
            </a:r>
            <a:r>
              <a:rPr lang="zh-CN" altLang="en-US" dirty="0"/>
              <a:t>Web下勾选Spring Web Start</a:t>
            </a:r>
          </a:p>
          <a:p>
            <a:pPr algn="l"/>
            <a:endParaRPr lang="zh-CN" altLang="en-US" dirty="0"/>
          </a:p>
          <a:p>
            <a:pPr algn="l"/>
            <a:r>
              <a:rPr lang="en-US" altLang="zh-CN" dirty="0"/>
              <a:t>2.</a:t>
            </a:r>
            <a:r>
              <a:rPr lang="zh-CN" altLang="en-US" dirty="0"/>
              <a:t>Template Englines勾选Thymeleaf；</a:t>
            </a:r>
          </a:p>
          <a:p>
            <a:pPr algn="l"/>
            <a:endParaRPr lang="zh-CN" altLang="en-US" dirty="0"/>
          </a:p>
          <a:p>
            <a:pPr algn="l"/>
            <a:r>
              <a:rPr lang="en-US" altLang="zh-CN" dirty="0"/>
              <a:t>3.</a:t>
            </a:r>
            <a:r>
              <a:rPr lang="zh-CN" altLang="en-US" dirty="0"/>
              <a:t>SQL勾选：MySQL Driver，JDBC API 和 MyBatis Framework三项；</a:t>
            </a:r>
          </a:p>
          <a:p>
            <a:pPr algn="l"/>
            <a:endParaRPr lang="zh-CN" altLang="en-US" dirty="0"/>
          </a:p>
          <a:p>
            <a:pPr algn="l"/>
            <a:r>
              <a:rPr lang="en-US" altLang="zh-CN" dirty="0"/>
              <a:t>4</a:t>
            </a:r>
            <a:r>
              <a:rPr lang="zh-CN" altLang="en-US" dirty="0"/>
              <a:t>点击next；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应用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26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22213" y="38183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1008380"/>
            <a:ext cx="8239125" cy="5619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60460" y="2801620"/>
            <a:ext cx="2787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选择项目路径，点击finish；打开新的窗口；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应用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27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22213" y="38183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880110"/>
            <a:ext cx="7734300" cy="57823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02650" y="275844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刚创建好的项目目录结构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应用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28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22213" y="38183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277307" y="3082061"/>
            <a:ext cx="300148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成功访问</a:t>
            </a:r>
            <a:r>
              <a:rPr lang="en-US" altLang="zh-CN" dirty="0" err="1"/>
              <a:t>springboot</a:t>
            </a:r>
            <a:r>
              <a:rPr lang="zh-CN" altLang="en-US" dirty="0"/>
              <a:t>项目输出</a:t>
            </a:r>
            <a:r>
              <a:rPr lang="en-US" altLang="zh-CN" dirty="0"/>
              <a:t>hello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785C7D-3633-4782-8EA5-1A3084AF7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6" y="1299412"/>
            <a:ext cx="7466180" cy="49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2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959688" y="-511830"/>
            <a:ext cx="8511676" cy="79155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5" name="椭圆 4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自由: 形状 27"/>
          <p:cNvSpPr/>
          <p:nvPr/>
        </p:nvSpPr>
        <p:spPr>
          <a:xfrm rot="13500000">
            <a:off x="6068577" y="783410"/>
            <a:ext cx="293901" cy="293901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空心弧 2"/>
          <p:cNvSpPr/>
          <p:nvPr/>
        </p:nvSpPr>
        <p:spPr>
          <a:xfrm rot="7086271">
            <a:off x="6496050" y="2687637"/>
            <a:ext cx="1482725" cy="1482725"/>
          </a:xfrm>
          <a:custGeom>
            <a:avLst/>
            <a:gdLst/>
            <a:ahLst/>
            <a:cxnLst>
              <a:cxn ang="0">
                <a:pos x="719254" y="1482395"/>
              </a:cxn>
              <a:cxn ang="0">
                <a:pos x="18905" y="907716"/>
              </a:cxn>
              <a:cxn ang="0">
                <a:pos x="397400" y="84620"/>
              </a:cxn>
              <a:cxn ang="0">
                <a:pos x="1289534" y="242235"/>
              </a:cxn>
              <a:cxn ang="0">
                <a:pos x="1363085" y="1145194"/>
              </a:cxn>
              <a:cxn ang="0">
                <a:pos x="1349991" y="1136690"/>
              </a:cxn>
              <a:cxn ang="0">
                <a:pos x="1277989" y="252748"/>
              </a:cxn>
              <a:cxn ang="0">
                <a:pos x="404645" y="98453"/>
              </a:cxn>
              <a:cxn ang="0">
                <a:pos x="34121" y="904213"/>
              </a:cxn>
              <a:cxn ang="0">
                <a:pos x="719720" y="1466788"/>
              </a:cxn>
              <a:cxn ang="0">
                <a:pos x="719254" y="1482395"/>
              </a:cxn>
            </a:cxnLst>
            <a:rect l="0" t="0" r="0" b="0"/>
            <a:pathLst>
              <a:path w="1482725" h="1482725">
                <a:moveTo>
                  <a:pt x="719254" y="1482395"/>
                </a:moveTo>
                <a:cubicBezTo>
                  <a:pt x="382299" y="1472342"/>
                  <a:pt x="94548" y="1236225"/>
                  <a:pt x="18905" y="907716"/>
                </a:cubicBezTo>
                <a:cubicBezTo>
                  <a:pt x="-56738" y="579208"/>
                  <a:pt x="98774" y="241023"/>
                  <a:pt x="397400" y="84620"/>
                </a:cubicBezTo>
                <a:cubicBezTo>
                  <a:pt x="696026" y="-71783"/>
                  <a:pt x="1062576" y="-7024"/>
                  <a:pt x="1289534" y="242235"/>
                </a:cubicBezTo>
                <a:cubicBezTo>
                  <a:pt x="1516492" y="491494"/>
                  <a:pt x="1546711" y="862491"/>
                  <a:pt x="1363085" y="1145194"/>
                </a:cubicBezTo>
                <a:lnTo>
                  <a:pt x="1349991" y="1136690"/>
                </a:lnTo>
                <a:cubicBezTo>
                  <a:pt x="1529750" y="859941"/>
                  <a:pt x="1500167" y="496757"/>
                  <a:pt x="1277989" y="252748"/>
                </a:cubicBezTo>
                <a:cubicBezTo>
                  <a:pt x="1055811" y="8739"/>
                  <a:pt x="696982" y="-54656"/>
                  <a:pt x="404645" y="98453"/>
                </a:cubicBezTo>
                <a:cubicBezTo>
                  <a:pt x="112308" y="251562"/>
                  <a:pt x="-39929" y="582624"/>
                  <a:pt x="34121" y="904213"/>
                </a:cubicBezTo>
                <a:cubicBezTo>
                  <a:pt x="108171" y="1225803"/>
                  <a:pt x="389862" y="1456947"/>
                  <a:pt x="719720" y="1466788"/>
                </a:cubicBezTo>
                <a:cubicBezTo>
                  <a:pt x="719565" y="1471990"/>
                  <a:pt x="719409" y="1477193"/>
                  <a:pt x="719254" y="1482395"/>
                </a:cubicBezTo>
                <a:close/>
              </a:path>
            </a:pathLst>
          </a:custGeom>
          <a:solidFill>
            <a:schemeClr val="bg1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0863" y="3773487"/>
            <a:ext cx="2192337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eaLnBrk="1" hangingPunct="1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谢谢聆听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532480" y="3726731"/>
            <a:ext cx="5127040" cy="4616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eaLnBrk="1" hangingPunct="1"/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THANKS FOR YOUR WATCHING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464510" y="2669605"/>
            <a:ext cx="5262980" cy="110799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hangingPunct="1"/>
            <a:r>
              <a:rPr lang="zh-CN" altLang="en-US" sz="6600" dirty="0">
                <a:solidFill>
                  <a:srgbClr val="F23B48"/>
                </a:solidFill>
                <a:cs typeface="+mn-ea"/>
                <a:sym typeface="+mn-lt"/>
              </a:rPr>
              <a:t>谢谢您的观看</a:t>
            </a:r>
            <a:endParaRPr lang="en-US" altLang="zh-CN" sz="6600" dirty="0">
              <a:solidFill>
                <a:srgbClr val="F23B48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57"/>
          <p:cNvCxnSpPr/>
          <p:nvPr/>
        </p:nvCxnSpPr>
        <p:spPr bwMode="auto">
          <a:xfrm flipH="1">
            <a:off x="2210777" y="3247379"/>
            <a:ext cx="0" cy="1587500"/>
          </a:xfrm>
          <a:prstGeom prst="line">
            <a:avLst/>
          </a:prstGeom>
          <a:ln>
            <a:solidFill>
              <a:srgbClr val="D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燕尾形 4"/>
          <p:cNvSpPr/>
          <p:nvPr/>
        </p:nvSpPr>
        <p:spPr bwMode="auto">
          <a:xfrm>
            <a:off x="818539" y="3939528"/>
            <a:ext cx="2784475" cy="581024"/>
          </a:xfrm>
          <a:prstGeom prst="chevron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</a:p>
        </p:txBody>
      </p:sp>
      <p:cxnSp>
        <p:nvCxnSpPr>
          <p:cNvPr id="8" name="直接连接符 58"/>
          <p:cNvCxnSpPr/>
          <p:nvPr/>
        </p:nvCxnSpPr>
        <p:spPr bwMode="auto">
          <a:xfrm flipH="1">
            <a:off x="4746015" y="3247379"/>
            <a:ext cx="0" cy="1587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燕尾形 9"/>
          <p:cNvSpPr/>
          <p:nvPr/>
        </p:nvSpPr>
        <p:spPr bwMode="auto">
          <a:xfrm>
            <a:off x="3353777" y="3939528"/>
            <a:ext cx="2784475" cy="58102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签约挂牌</a:t>
            </a:r>
          </a:p>
        </p:txBody>
      </p:sp>
      <p:cxnSp>
        <p:nvCxnSpPr>
          <p:cNvPr id="13" name="直接连接符 59"/>
          <p:cNvCxnSpPr/>
          <p:nvPr/>
        </p:nvCxnSpPr>
        <p:spPr bwMode="auto">
          <a:xfrm flipH="1">
            <a:off x="7284427" y="3247379"/>
            <a:ext cx="0" cy="1587500"/>
          </a:xfrm>
          <a:prstGeom prst="line">
            <a:avLst/>
          </a:prstGeom>
          <a:ln>
            <a:solidFill>
              <a:srgbClr val="D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燕尾形 14"/>
          <p:cNvSpPr/>
          <p:nvPr/>
        </p:nvSpPr>
        <p:spPr bwMode="auto">
          <a:xfrm>
            <a:off x="5889014" y="3939528"/>
            <a:ext cx="2784475" cy="581024"/>
          </a:xfrm>
          <a:prstGeom prst="chevron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实训人数</a:t>
            </a:r>
          </a:p>
        </p:txBody>
      </p:sp>
      <p:cxnSp>
        <p:nvCxnSpPr>
          <p:cNvPr id="18" name="直接连接符 60"/>
          <p:cNvCxnSpPr/>
          <p:nvPr/>
        </p:nvCxnSpPr>
        <p:spPr bwMode="auto">
          <a:xfrm flipH="1">
            <a:off x="9821252" y="3247379"/>
            <a:ext cx="0" cy="1587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燕尾形 19"/>
          <p:cNvSpPr/>
          <p:nvPr/>
        </p:nvSpPr>
        <p:spPr bwMode="auto">
          <a:xfrm>
            <a:off x="8424252" y="3939528"/>
            <a:ext cx="2784475" cy="58102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实训团队</a:t>
            </a:r>
          </a:p>
        </p:txBody>
      </p:sp>
      <p:pic>
        <p:nvPicPr>
          <p:cNvPr id="4098" name="Picture 2" descr="C:\Users\Administrator\Desktop\c6bae2fec2873e540c05a82b541a755.pngc6bae2fec2873e540c05a82b541a75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6537" y="1620018"/>
            <a:ext cx="1808480" cy="1808982"/>
          </a:xfrm>
          <a:prstGeom prst="ellipse">
            <a:avLst/>
          </a:prstGeom>
          <a:noFill/>
          <a:ln w="76200">
            <a:solidFill>
              <a:srgbClr val="D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3"/>
          <p:cNvSpPr txBox="1"/>
          <p:nvPr/>
        </p:nvSpPr>
        <p:spPr>
          <a:xfrm>
            <a:off x="1559655" y="409278"/>
            <a:ext cx="2160240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实训班</a:t>
            </a:r>
          </a:p>
        </p:txBody>
      </p:sp>
      <p:sp>
        <p:nvSpPr>
          <p:cNvPr id="24" name="矩形 23"/>
          <p:cNvSpPr/>
          <p:nvPr/>
        </p:nvSpPr>
        <p:spPr>
          <a:xfrm>
            <a:off x="1444308" y="5085080"/>
            <a:ext cx="201295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盛源行</a:t>
            </a:r>
            <a:r>
              <a:rPr lang="en-US" altLang="zh-CN" sz="2000" b="1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000" b="1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年启动</a:t>
            </a:r>
            <a:r>
              <a:rPr lang="en-US" altLang="zh-CN" sz="2000" b="1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人才储备工程</a:t>
            </a:r>
            <a:r>
              <a:rPr lang="en-US" altLang="zh-CN" sz="2000" b="1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b="1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</a:p>
        </p:txBody>
      </p:sp>
      <p:pic>
        <p:nvPicPr>
          <p:cNvPr id="26" name="Picture 2" descr="C:\Users\Administrator\Desktop\微信图片_20200409195008.jpg微信图片_202004091950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41524" y="1811677"/>
            <a:ext cx="1808982" cy="1356360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4007927" y="5085184"/>
            <a:ext cx="196964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已和</a:t>
            </a:r>
            <a:r>
              <a:rPr lang="en-US" altLang="zh-CN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20+</a:t>
            </a:r>
            <a:r>
              <a:rPr lang="zh-CN" altLang="en-US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所本科及高职院校签订协议及挂牌</a:t>
            </a:r>
          </a:p>
        </p:txBody>
      </p:sp>
      <p:pic>
        <p:nvPicPr>
          <p:cNvPr id="29" name="Picture 2" descr="C:\Users\Administrator\Desktop\9569bb13d18998f90cfeedb2d44904f.jpg9569bb13d18998f90cfeedb2d44904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6760" y="1846329"/>
            <a:ext cx="1808982" cy="1356360"/>
          </a:xfrm>
          <a:prstGeom prst="ellipse">
            <a:avLst/>
          </a:prstGeom>
          <a:noFill/>
          <a:ln w="76200">
            <a:solidFill>
              <a:srgbClr val="D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6505145" y="5085184"/>
            <a:ext cx="180898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累计至今已培训</a:t>
            </a:r>
            <a:r>
              <a:rPr lang="en-US" altLang="zh-CN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  <a:r>
              <a:rPr lang="zh-CN" altLang="en-US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人次</a:t>
            </a:r>
            <a:endParaRPr lang="en-US" altLang="zh-CN" sz="2000" b="1" dirty="0">
              <a:solidFill>
                <a:srgbClr val="D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2" descr="C:\Users\Administrator\Desktop\微信图片_20200409200128.jpg微信图片_2020040920012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11998" y="1800254"/>
            <a:ext cx="1808982" cy="1356360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9281153" y="5066134"/>
            <a:ext cx="1808982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项目经理</a:t>
            </a:r>
            <a:r>
              <a:rPr lang="en-US" altLang="zh-CN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技术经理</a:t>
            </a:r>
            <a:r>
              <a:rPr lang="en-US" altLang="zh-CN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老员工</a:t>
            </a:r>
            <a:r>
              <a:rPr lang="en-US" altLang="zh-CN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D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后勤多重保障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>
          <a:xfrm>
            <a:off x="252095" y="462915"/>
            <a:ext cx="4641215" cy="416560"/>
          </a:xfrm>
        </p:spPr>
        <p:txBody>
          <a:bodyPr/>
          <a:lstStyle/>
          <a:p>
            <a:r>
              <a:rPr lang="zh-CN" altLang="en-US" sz="2800" b="1" dirty="0"/>
              <a:t>负责漓江学院的团队介绍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4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2285" y="1827530"/>
            <a:ext cx="92379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主讲师：</a:t>
            </a:r>
            <a:r>
              <a:rPr lang="zh-CN" altLang="en-US">
                <a:sym typeface="+mn-ea"/>
              </a:rPr>
              <a:t>蒙泽云</a:t>
            </a:r>
            <a:r>
              <a:rPr lang="en-US" altLang="zh-CN">
                <a:sym typeface="+mn-ea"/>
              </a:rPr>
              <a:t>      </a:t>
            </a:r>
            <a:r>
              <a:rPr lang="en-US" altLang="zh-CN"/>
              <a:t>         </a:t>
            </a:r>
            <a:r>
              <a:rPr lang="zh-CN" altLang="en-US"/>
              <a:t>电话：</a:t>
            </a:r>
            <a:r>
              <a:rPr lang="en-US" altLang="zh-CN"/>
              <a:t>18269145680               QQ: 1010014622                           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副讲师：陈成皎</a:t>
            </a:r>
            <a:r>
              <a:rPr lang="en-US" altLang="zh-CN">
                <a:sym typeface="+mn-ea"/>
              </a:rPr>
              <a:t>               </a:t>
            </a:r>
            <a:r>
              <a:rPr lang="zh-CN" altLang="en-US">
                <a:sym typeface="+mn-ea"/>
              </a:rPr>
              <a:t>电话：</a:t>
            </a:r>
            <a:r>
              <a:rPr lang="en-US" altLang="zh-CN">
                <a:sym typeface="+mn-ea"/>
              </a:rPr>
              <a:t>18897820750               QQ:  1476116920</a:t>
            </a:r>
          </a:p>
          <a:p>
            <a:pPr algn="l"/>
            <a:r>
              <a:rPr lang="en-US" altLang="zh-CN">
                <a:sym typeface="+mn-ea"/>
              </a:rPr>
              <a:t> 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助理</a:t>
            </a:r>
            <a:r>
              <a:rPr lang="en-US" altLang="zh-CN">
                <a:sym typeface="+mn-ea"/>
              </a:rPr>
              <a:t>   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唐覃光</a:t>
            </a:r>
            <a:r>
              <a:rPr lang="en-US" altLang="zh-CN">
                <a:sym typeface="+mn-ea"/>
              </a:rPr>
              <a:t>               </a:t>
            </a:r>
            <a:r>
              <a:rPr lang="zh-CN" altLang="en-US">
                <a:sym typeface="+mn-ea"/>
              </a:rPr>
              <a:t>电话：</a:t>
            </a:r>
            <a:r>
              <a:rPr lang="en-US" altLang="zh-CN">
                <a:sym typeface="+mn-ea"/>
              </a:rPr>
              <a:t>18277475611               QQ:   973048054</a:t>
            </a: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  </a:t>
            </a:r>
            <a:r>
              <a:rPr lang="zh-CN" altLang="en-US">
                <a:sym typeface="+mn-ea"/>
              </a:rPr>
              <a:t>陈中恒</a:t>
            </a:r>
            <a:r>
              <a:rPr lang="en-US" altLang="zh-CN">
                <a:sym typeface="+mn-ea"/>
              </a:rPr>
              <a:t>               </a:t>
            </a:r>
            <a:r>
              <a:rPr lang="zh-CN" altLang="en-US">
                <a:sym typeface="+mn-ea"/>
              </a:rPr>
              <a:t>电话：</a:t>
            </a:r>
            <a:r>
              <a:rPr lang="en-US" altLang="zh-CN">
                <a:sym typeface="+mn-ea"/>
              </a:rPr>
              <a:t>17877108033               QQ:  1763593910</a:t>
            </a:r>
          </a:p>
          <a:p>
            <a:pPr algn="l"/>
            <a:r>
              <a:rPr lang="en-US" altLang="zh-CN"/>
              <a:t> </a:t>
            </a:r>
          </a:p>
          <a:p>
            <a:pPr algn="l"/>
            <a:r>
              <a:rPr lang="en-US" altLang="zh-CN"/>
              <a:t>               </a:t>
            </a:r>
            <a:r>
              <a:rPr lang="zh-CN" altLang="en-US">
                <a:sym typeface="+mn-ea"/>
              </a:rPr>
              <a:t>郭荣海</a:t>
            </a:r>
            <a:r>
              <a:rPr lang="en-US" altLang="zh-CN">
                <a:sym typeface="+mn-ea"/>
              </a:rPr>
              <a:t>               </a:t>
            </a:r>
            <a:r>
              <a:rPr lang="zh-CN" altLang="en-US">
                <a:sym typeface="+mn-ea"/>
              </a:rPr>
              <a:t>电话：</a:t>
            </a:r>
            <a:r>
              <a:rPr lang="en-US" altLang="zh-CN">
                <a:sym typeface="+mn-ea"/>
              </a:rPr>
              <a:t>17877187143               QQ:  1213559411</a:t>
            </a:r>
          </a:p>
          <a:p>
            <a:pPr algn="l"/>
            <a:r>
              <a:rPr lang="en-US" altLang="zh-CN"/>
              <a:t>                                                                     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959688" y="-511830"/>
            <a:ext cx="8511676" cy="79155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2906973" y="2984265"/>
            <a:ext cx="7109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/>
            <a:r>
              <a:rPr lang="en-US" altLang="zh-CN" sz="5400" dirty="0">
                <a:ln w="63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Spring   Boot </a:t>
            </a:r>
            <a:r>
              <a:rPr lang="zh-CN" altLang="en-US" sz="5400" dirty="0">
                <a:ln w="63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基础应用</a:t>
            </a:r>
            <a:endParaRPr lang="en-US" altLang="zh-CN" sz="5400" dirty="0">
              <a:ln w="63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10" name="椭圆 9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自由: 形状 34"/>
          <p:cNvSpPr/>
          <p:nvPr/>
        </p:nvSpPr>
        <p:spPr>
          <a:xfrm rot="2700000">
            <a:off x="6145376" y="5876946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4841" y="1430464"/>
            <a:ext cx="3061159" cy="751139"/>
            <a:chOff x="4123410" y="1826618"/>
            <a:chExt cx="3061159" cy="751139"/>
          </a:xfrm>
        </p:grpSpPr>
        <p:grpSp>
          <p:nvGrpSpPr>
            <p:cNvPr id="3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8"/>
            <p:cNvSpPr txBox="1"/>
            <p:nvPr/>
          </p:nvSpPr>
          <p:spPr>
            <a:xfrm>
              <a:off x="4927754" y="1981963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kumimoji="1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Springboot</a:t>
              </a:r>
              <a:r>
                <a:rPr kumimoji="1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简介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717557" y="1554791"/>
            <a:ext cx="3061159" cy="751139"/>
            <a:chOff x="4123410" y="1826618"/>
            <a:chExt cx="3061159" cy="751139"/>
          </a:xfrm>
        </p:grpSpPr>
        <p:grpSp>
          <p:nvGrpSpPr>
            <p:cNvPr id="12" name="组合 11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8"/>
            <p:cNvSpPr txBox="1"/>
            <p:nvPr/>
          </p:nvSpPr>
          <p:spPr>
            <a:xfrm>
              <a:off x="4927754" y="1981963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kumimoji="1"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Springboot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注解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3034841" y="2900722"/>
            <a:ext cx="3386279" cy="751139"/>
            <a:chOff x="4123410" y="1826618"/>
            <a:chExt cx="3386279" cy="751139"/>
          </a:xfrm>
        </p:grpSpPr>
        <p:grpSp>
          <p:nvGrpSpPr>
            <p:cNvPr id="21" name="组合 20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8"/>
            <p:cNvSpPr txBox="1"/>
            <p:nvPr/>
          </p:nvSpPr>
          <p:spPr>
            <a:xfrm>
              <a:off x="4927755" y="1981963"/>
              <a:ext cx="2581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kumimoji="1"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Springboot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应用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6779275" y="2823788"/>
            <a:ext cx="3309605" cy="751139"/>
            <a:chOff x="4123410" y="1826618"/>
            <a:chExt cx="3309605" cy="751139"/>
          </a:xfrm>
        </p:grpSpPr>
        <p:grpSp>
          <p:nvGrpSpPr>
            <p:cNvPr id="30" name="组合 29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31" name="文本框 8"/>
            <p:cNvSpPr txBox="1"/>
            <p:nvPr/>
          </p:nvSpPr>
          <p:spPr>
            <a:xfrm>
              <a:off x="4927755" y="1981849"/>
              <a:ext cx="2505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kumimoji="1"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Springboot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发布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4789715" y="208096"/>
            <a:ext cx="261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</a:rPr>
              <a:t>CONTENT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39" name="自由: 形状 85"/>
          <p:cNvSpPr/>
          <p:nvPr/>
        </p:nvSpPr>
        <p:spPr>
          <a:xfrm rot="2700000">
            <a:off x="6025850" y="813191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0" name="组合 19"/>
          <p:cNvGrpSpPr/>
          <p:nvPr/>
        </p:nvGrpSpPr>
        <p:grpSpPr>
          <a:xfrm>
            <a:off x="3034840" y="4249512"/>
            <a:ext cx="3061160" cy="751139"/>
            <a:chOff x="4123410" y="1826618"/>
            <a:chExt cx="3061160" cy="751139"/>
          </a:xfrm>
        </p:grpSpPr>
        <p:grpSp>
          <p:nvGrpSpPr>
            <p:cNvPr id="41" name="组合 20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5</a:t>
                </a:r>
                <a:endParaRPr lang="zh-CN" altLang="en-US" sz="3200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2" name="文本框 8"/>
            <p:cNvSpPr txBox="1"/>
            <p:nvPr/>
          </p:nvSpPr>
          <p:spPr>
            <a:xfrm>
              <a:off x="4927755" y="1981963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kumimoji="1"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Springboot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  <p:cxnSp>
          <p:nvCxnSpPr>
            <p:cNvPr id="43" name="直接连接符 23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6808845" y="4190839"/>
            <a:ext cx="3309605" cy="751139"/>
            <a:chOff x="4123410" y="1826618"/>
            <a:chExt cx="3309605" cy="751139"/>
          </a:xfrm>
        </p:grpSpPr>
        <p:grpSp>
          <p:nvGrpSpPr>
            <p:cNvPr id="49" name="组合 29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6</a:t>
                </a:r>
                <a:endParaRPr lang="zh-CN" altLang="en-US" sz="3200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50" name="文本框 8"/>
            <p:cNvSpPr txBox="1"/>
            <p:nvPr/>
          </p:nvSpPr>
          <p:spPr>
            <a:xfrm>
              <a:off x="4927755" y="1981849"/>
              <a:ext cx="2505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结束语</a:t>
              </a: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8"/>
          <p:cNvSpPr txBox="1"/>
          <p:nvPr/>
        </p:nvSpPr>
        <p:spPr>
          <a:xfrm>
            <a:off x="4585333" y="2874863"/>
            <a:ext cx="468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kumimoji="1" lang="en-US" altLang="zh-CN" sz="4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Springboot</a:t>
            </a:r>
            <a:r>
              <a:rPr kumimoji="1"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简介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6" name="椭圆 5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0" dirty="0"/>
                <a:t>1</a:t>
              </a:r>
              <a:endParaRPr lang="zh-CN" altLang="en-US" sz="80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背景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8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511941" y="1392072"/>
            <a:ext cx="10638280" cy="461294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Helvetica Light (正文)"/>
              </a:rPr>
              <a:t>回顾：什么是</a:t>
            </a:r>
            <a:r>
              <a:rPr altLang="zh-CN" sz="2000" dirty="0">
                <a:latin typeface="Helvetica Light (正文)"/>
              </a:rPr>
              <a:t>spring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2000" dirty="0">
                <a:latin typeface="Helvetica Light (正文)"/>
              </a:rPr>
              <a:t>Spring是一个开源框架，2003 年兴起的一个轻量级的Java 开发框架 。</a:t>
            </a:r>
          </a:p>
          <a:p>
            <a:pPr marL="0" indent="0">
              <a:lnSpc>
                <a:spcPct val="150000"/>
              </a:lnSpc>
              <a:buNone/>
            </a:pPr>
            <a:r>
              <a:rPr altLang="zh-CN" sz="2000" b="1" dirty="0">
                <a:solidFill>
                  <a:srgbClr val="FF0000"/>
                </a:solidFill>
                <a:latin typeface="Helvetica Light (正文)"/>
              </a:rPr>
              <a:t>Spring是为了解决企业级应用开发的复杂性而创建的，简化开发。</a:t>
            </a:r>
          </a:p>
          <a:p>
            <a:pPr algn="l">
              <a:lnSpc>
                <a:spcPct val="150000"/>
              </a:lnSpc>
              <a:buClrTx/>
              <a:buSzTx/>
            </a:pPr>
            <a:r>
              <a:rPr lang="zh-CN" altLang="en-US" sz="2000" dirty="0">
                <a:latin typeface="Helvetica Light (正文)"/>
              </a:rPr>
              <a:t>Spring是如何简化Java开发的</a:t>
            </a:r>
          </a:p>
          <a:p>
            <a:pPr marL="0" indent="0"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Helvetica Light (正文)"/>
              </a:rPr>
              <a:t>为了降低Java开发的复杂性，Spring采用了以下4种关键策略：</a:t>
            </a:r>
          </a:p>
          <a:p>
            <a:pPr marL="0" indent="0"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Helvetica Light (正文)"/>
              </a:rPr>
              <a:t>1、基于POJO的轻量级和最小侵入性编程，所有东西都是bean； </a:t>
            </a:r>
          </a:p>
          <a:p>
            <a:pPr marL="0" indent="0"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Helvetica Light (正文)"/>
              </a:rPr>
              <a:t>2、通过控制反转（IOC），依赖注入（DI）和面向接口实现松耦合；</a:t>
            </a:r>
          </a:p>
          <a:p>
            <a:pPr marL="0" indent="0"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Helvetica Light (正文)"/>
              </a:rPr>
              <a:t>3、基于切面（AOP）和惯例进行声明式编程；</a:t>
            </a:r>
          </a:p>
          <a:p>
            <a:pPr marL="0" indent="0"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Helvetica Light (正文)"/>
              </a:rPr>
              <a:t>4、通过切面和模版减少样式代码</a:t>
            </a:r>
            <a:r>
              <a:rPr lang="zh-CN" altLang="en-US" sz="2000">
                <a:latin typeface="Helvetica Light (正文)"/>
                <a:sym typeface="+mn-ea"/>
              </a:rPr>
              <a:t>；</a:t>
            </a:r>
            <a:endParaRPr lang="zh-CN" altLang="en-US" sz="2000" dirty="0">
              <a:latin typeface="Helvetica Light (正文)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b="1" dirty="0" err="1"/>
              <a:t>Springboot</a:t>
            </a:r>
            <a:r>
              <a:rPr lang="zh-CN" altLang="en-US" sz="2800" b="1" dirty="0"/>
              <a:t>背景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9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511941" y="1392072"/>
            <a:ext cx="10638280" cy="4612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Helvetica Light (正文)"/>
              </a:rPr>
              <a:t>    </a:t>
            </a:r>
            <a:r>
              <a:rPr lang="en-US" altLang="zh-CN" sz="2000" dirty="0">
                <a:latin typeface="Helvetica Light (正文)"/>
              </a:rPr>
              <a:t>Spring</a:t>
            </a:r>
            <a:r>
              <a:rPr lang="zh-CN" altLang="en-US" sz="2000" dirty="0">
                <a:latin typeface="Helvetica Light (正文)"/>
              </a:rPr>
              <a:t>框架饱受非议的一点就是大量的</a:t>
            </a:r>
            <a:r>
              <a:rPr lang="en-US" altLang="zh-CN" sz="2000" dirty="0">
                <a:latin typeface="Helvetica Light (正文)"/>
              </a:rPr>
              <a:t>XML</a:t>
            </a:r>
            <a:r>
              <a:rPr lang="zh-CN" altLang="en-US" sz="2000" dirty="0">
                <a:latin typeface="Helvetica Light (正文)"/>
              </a:rPr>
              <a:t>配置以及复杂的依赖管理。</a:t>
            </a:r>
            <a:r>
              <a:rPr lang="en-US" altLang="zh-CN" sz="2000" dirty="0">
                <a:latin typeface="Helvetica Light (正文)"/>
              </a:rPr>
              <a:t> Spring Boot</a:t>
            </a:r>
            <a:r>
              <a:rPr lang="zh-CN" altLang="en-US" sz="2000" dirty="0">
                <a:latin typeface="Helvetica Light (正文)"/>
              </a:rPr>
              <a:t>的出现使得开发人员不仅不再需要编写</a:t>
            </a:r>
            <a:r>
              <a:rPr lang="en-US" altLang="zh-CN" sz="2000" dirty="0">
                <a:latin typeface="Helvetica Light (正文)"/>
              </a:rPr>
              <a:t>XML</a:t>
            </a:r>
            <a:r>
              <a:rPr lang="zh-CN" altLang="en-US" sz="2000" dirty="0">
                <a:latin typeface="Helvetica Light (正文)"/>
              </a:rPr>
              <a:t>，而且在一些场景中甚至不需要编写繁琐的</a:t>
            </a:r>
            <a:r>
              <a:rPr lang="en-US" altLang="zh-CN" sz="2000" dirty="0">
                <a:latin typeface="Helvetica Light (正文)"/>
              </a:rPr>
              <a:t>import</a:t>
            </a:r>
            <a:r>
              <a:rPr lang="zh-CN" altLang="en-US" sz="2000" dirty="0">
                <a:latin typeface="Helvetica Light (正文)"/>
              </a:rPr>
              <a:t>语句。在对外公开的</a:t>
            </a:r>
            <a:r>
              <a:rPr lang="en-US" altLang="zh-CN" sz="2000" dirty="0">
                <a:latin typeface="Helvetica Light (正文)"/>
              </a:rPr>
              <a:t>beta</a:t>
            </a:r>
            <a:r>
              <a:rPr lang="zh-CN" altLang="en-US" sz="2000" dirty="0">
                <a:latin typeface="Helvetica Light (正文)"/>
              </a:rPr>
              <a:t>版本刚刚发布之时，</a:t>
            </a:r>
            <a:r>
              <a:rPr lang="en-US" altLang="zh-CN" sz="2000" dirty="0">
                <a:latin typeface="Helvetica Light (正文)"/>
              </a:rPr>
              <a:t>Boot</a:t>
            </a:r>
            <a:r>
              <a:rPr lang="zh-CN" altLang="en-US" sz="2000" dirty="0">
                <a:latin typeface="Helvetica Light (正文)"/>
              </a:rPr>
              <a:t>描述了如何使用该框架在</a:t>
            </a:r>
            <a:r>
              <a:rPr lang="en-US" altLang="zh-CN" sz="2000" dirty="0">
                <a:latin typeface="Helvetica Light (正文)"/>
              </a:rPr>
              <a:t>140</a:t>
            </a:r>
            <a:r>
              <a:rPr lang="zh-CN" altLang="en-US" sz="2000" dirty="0">
                <a:latin typeface="Helvetica Light (正文)"/>
              </a:rPr>
              <a:t>个字符内实现可运行的</a:t>
            </a:r>
            <a:r>
              <a:rPr lang="en-US" altLang="zh-CN" sz="2000" dirty="0">
                <a:latin typeface="Helvetica Light (正文)"/>
              </a:rPr>
              <a:t>web</a:t>
            </a:r>
            <a:r>
              <a:rPr lang="zh-CN" altLang="en-US" sz="2000" dirty="0">
                <a:latin typeface="Helvetica Light (正文)"/>
              </a:rPr>
              <a:t>应用，从而获得了极大的关注度。</a:t>
            </a:r>
          </a:p>
        </p:txBody>
      </p:sp>
      <p:pic>
        <p:nvPicPr>
          <p:cNvPr id="5" name="图片 4" descr="0L]SP)HPG$%S~DSGA(@}0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60" y="3507105"/>
            <a:ext cx="5120640" cy="3134360"/>
          </a:xfrm>
          <a:prstGeom prst="rect">
            <a:avLst/>
          </a:prstGeom>
        </p:spPr>
      </p:pic>
      <p:pic>
        <p:nvPicPr>
          <p:cNvPr id="6" name="图片 5" descr="NY2%5L24DSN]_22]GON03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" y="3444240"/>
            <a:ext cx="4866640" cy="32607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61939"/>
  <p:tag name="MH_CATEGORY" val="#TuWHP#"/>
  <p:tag name="MH_LAYOUT" val="SubTitleText"/>
  <p:tag name="MH_LIBRARY" val="GRAPHIC"/>
  <p:tag name="MH_NUMBER" val="4"/>
  <p:tag name="MH_TYPE" val="#NeiR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61939"/>
  <p:tag name="MH_LIBRARY" val="GRAPHIC"/>
  <p:tag name="MH_ORDER" val="1"/>
  <p:tag name="MH_TYPE" val="Sub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61939"/>
  <p:tag name="MH_LIBRARY" val="GRAPHIC"/>
  <p:tag name="MH_ORDER" val="3"/>
  <p:tag name="MH_TYPE" val="Pictur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61939"/>
  <p:tag name="MH_LIBRARY" val="GRAPHIC"/>
  <p:tag name="MH_ORDER" val="4"/>
  <p:tag name="MH_TYPE" val="Pictur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61939"/>
  <p:tag name="MH_LIBRARY" val="GRAPHIC"/>
  <p:tag name="MH_ORDER" val="2"/>
  <p:tag name="MH_TYPE" val="Pictur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61939"/>
  <p:tag name="MH_LIBRARY" val="GRAPHIC"/>
  <p:tag name="MH_ORDER" val="1"/>
  <p:tag name="MH_TYPE" val="Pictur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850,&quot;width&quot;:12945}"/>
</p:tagLst>
</file>

<file path=ppt/theme/theme1.xml><?xml version="1.0" encoding="utf-8"?>
<a:theme xmlns:a="http://schemas.openxmlformats.org/drawingml/2006/main" name="第一PPT，www.1ppt.com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3B4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1_Office Theme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F23B48"/>
      </a:accent3>
      <a:accent4>
        <a:srgbClr val="3F3F3F"/>
      </a:accent4>
      <a:accent5>
        <a:srgbClr val="F23B48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极简设计多功能通用PPT模板</Template>
  <TotalTime>99</TotalTime>
  <Words>1721</Words>
  <Application>Microsoft Office PowerPoint</Application>
  <PresentationFormat>宽屏</PresentationFormat>
  <Paragraphs>245</Paragraphs>
  <Slides>29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Helvetica Light (正文)</vt:lpstr>
      <vt:lpstr>Lato</vt:lpstr>
      <vt:lpstr>Raleway</vt:lpstr>
      <vt:lpstr>微软雅黑</vt:lpstr>
      <vt:lpstr>Arial</vt:lpstr>
      <vt:lpstr>Calibri</vt:lpstr>
      <vt:lpstr>Impact</vt:lpstr>
      <vt:lpstr>Open Sans</vt:lpstr>
      <vt:lpstr>第一PPT，www.1ppt.com</vt:lpstr>
      <vt:lpstr>11_Office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汪 海伟</dc:creator>
  <cp:keywords>演讲模板</cp:keywords>
  <dc:description>www.1ppt.com</dc:description>
  <cp:lastModifiedBy>朱 大肠</cp:lastModifiedBy>
  <cp:revision>122</cp:revision>
  <dcterms:created xsi:type="dcterms:W3CDTF">2018-08-01T14:17:00Z</dcterms:created>
  <dcterms:modified xsi:type="dcterms:W3CDTF">2021-04-09T08:34:55Z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D0AAA5ED324141A0B0E654102756DB9F</vt:lpwstr>
  </property>
</Properties>
</file>